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6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Lst>
  <p:sldSz cy="5143500" cx="9144000"/>
  <p:notesSz cx="6858000" cy="9144000"/>
  <p:embeddedFontLst>
    <p:embeddedFont>
      <p:font typeface="Roboto"/>
      <p:regular r:id="rId26"/>
      <p:bold r:id="rId27"/>
      <p:italic r:id="rId28"/>
      <p:boldItalic r:id="rId29"/>
    </p:embeddedFont>
    <p:embeddedFont>
      <p:font typeface="Montserrat"/>
      <p:regular r:id="rId30"/>
      <p:bold r:id="rId31"/>
      <p:italic r:id="rId32"/>
      <p:boldItalic r:id="rId3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oboto-regular.fntdata"/><Relationship Id="rId25" Type="http://schemas.openxmlformats.org/officeDocument/2006/relationships/slide" Target="slides/slide20.xml"/><Relationship Id="rId28" Type="http://schemas.openxmlformats.org/officeDocument/2006/relationships/font" Target="fonts/Roboto-italic.fntdata"/><Relationship Id="rId27" Type="http://schemas.openxmlformats.org/officeDocument/2006/relationships/font" Target="fonts/Roboto-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oboto-bold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Montserrat-bold.fntdata"/><Relationship Id="rId30" Type="http://schemas.openxmlformats.org/officeDocument/2006/relationships/font" Target="fonts/Montserrat-regular.fntdata"/><Relationship Id="rId11" Type="http://schemas.openxmlformats.org/officeDocument/2006/relationships/slide" Target="slides/slide6.xml"/><Relationship Id="rId33" Type="http://schemas.openxmlformats.org/officeDocument/2006/relationships/font" Target="fonts/Montserrat-boldItalic.fntdata"/><Relationship Id="rId10" Type="http://schemas.openxmlformats.org/officeDocument/2006/relationships/slide" Target="slides/slide5.xml"/><Relationship Id="rId32" Type="http://schemas.openxmlformats.org/officeDocument/2006/relationships/font" Target="fonts/Montserrat-italic.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 name="Shape 110"/>
        <p:cNvGrpSpPr/>
        <p:nvPr/>
      </p:nvGrpSpPr>
      <p:grpSpPr>
        <a:xfrm>
          <a:off x="0" y="0"/>
          <a:ext cx="0" cy="0"/>
          <a:chOff x="0" y="0"/>
          <a:chExt cx="0" cy="0"/>
        </a:xfrm>
      </p:grpSpPr>
      <p:sp>
        <p:nvSpPr>
          <p:cNvPr id="111" name="Google Shape;111;g1f87997393_0_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1f87997393_0_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3" name="Shape 173"/>
        <p:cNvGrpSpPr/>
        <p:nvPr/>
      </p:nvGrpSpPr>
      <p:grpSpPr>
        <a:xfrm>
          <a:off x="0" y="0"/>
          <a:ext cx="0" cy="0"/>
          <a:chOff x="0" y="0"/>
          <a:chExt cx="0" cy="0"/>
        </a:xfrm>
      </p:grpSpPr>
      <p:sp>
        <p:nvSpPr>
          <p:cNvPr id="174" name="Google Shape;174;g7449aef2d1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7449aef2d1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9" name="Shape 179"/>
        <p:cNvGrpSpPr/>
        <p:nvPr/>
      </p:nvGrpSpPr>
      <p:grpSpPr>
        <a:xfrm>
          <a:off x="0" y="0"/>
          <a:ext cx="0" cy="0"/>
          <a:chOff x="0" y="0"/>
          <a:chExt cx="0" cy="0"/>
        </a:xfrm>
      </p:grpSpPr>
      <p:sp>
        <p:nvSpPr>
          <p:cNvPr id="180" name="Google Shape;180;g7449aef2d1_0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7449aef2d1_0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5" name="Shape 185"/>
        <p:cNvGrpSpPr/>
        <p:nvPr/>
      </p:nvGrpSpPr>
      <p:grpSpPr>
        <a:xfrm>
          <a:off x="0" y="0"/>
          <a:ext cx="0" cy="0"/>
          <a:chOff x="0" y="0"/>
          <a:chExt cx="0" cy="0"/>
        </a:xfrm>
      </p:grpSpPr>
      <p:sp>
        <p:nvSpPr>
          <p:cNvPr id="186" name="Google Shape;186;g7449aef2d1_0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7449aef2d1_0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1" name="Shape 191"/>
        <p:cNvGrpSpPr/>
        <p:nvPr/>
      </p:nvGrpSpPr>
      <p:grpSpPr>
        <a:xfrm>
          <a:off x="0" y="0"/>
          <a:ext cx="0" cy="0"/>
          <a:chOff x="0" y="0"/>
          <a:chExt cx="0" cy="0"/>
        </a:xfrm>
      </p:grpSpPr>
      <p:sp>
        <p:nvSpPr>
          <p:cNvPr id="192" name="Google Shape;192;g1f87997393_0_8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1f87997393_0_8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7" name="Shape 197"/>
        <p:cNvGrpSpPr/>
        <p:nvPr/>
      </p:nvGrpSpPr>
      <p:grpSpPr>
        <a:xfrm>
          <a:off x="0" y="0"/>
          <a:ext cx="0" cy="0"/>
          <a:chOff x="0" y="0"/>
          <a:chExt cx="0" cy="0"/>
        </a:xfrm>
      </p:grpSpPr>
      <p:sp>
        <p:nvSpPr>
          <p:cNvPr id="198" name="Google Shape;198;g1f96f5393d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1f96f5393d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4" name="Shape 204"/>
        <p:cNvGrpSpPr/>
        <p:nvPr/>
      </p:nvGrpSpPr>
      <p:grpSpPr>
        <a:xfrm>
          <a:off x="0" y="0"/>
          <a:ext cx="0" cy="0"/>
          <a:chOff x="0" y="0"/>
          <a:chExt cx="0" cy="0"/>
        </a:xfrm>
      </p:grpSpPr>
      <p:sp>
        <p:nvSpPr>
          <p:cNvPr id="205" name="Google Shape;205;g6b314006ca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6b314006ca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1" name="Shape 211"/>
        <p:cNvGrpSpPr/>
        <p:nvPr/>
      </p:nvGrpSpPr>
      <p:grpSpPr>
        <a:xfrm>
          <a:off x="0" y="0"/>
          <a:ext cx="0" cy="0"/>
          <a:chOff x="0" y="0"/>
          <a:chExt cx="0" cy="0"/>
        </a:xfrm>
      </p:grpSpPr>
      <p:sp>
        <p:nvSpPr>
          <p:cNvPr id="212" name="Google Shape;212;g78e0462bb2_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78e0462bb2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9" name="Shape 219"/>
        <p:cNvGrpSpPr/>
        <p:nvPr/>
      </p:nvGrpSpPr>
      <p:grpSpPr>
        <a:xfrm>
          <a:off x="0" y="0"/>
          <a:ext cx="0" cy="0"/>
          <a:chOff x="0" y="0"/>
          <a:chExt cx="0" cy="0"/>
        </a:xfrm>
      </p:grpSpPr>
      <p:sp>
        <p:nvSpPr>
          <p:cNvPr id="220" name="Google Shape;220;g7449aef2d1_0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7449aef2d1_0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8" name="Shape 228"/>
        <p:cNvGrpSpPr/>
        <p:nvPr/>
      </p:nvGrpSpPr>
      <p:grpSpPr>
        <a:xfrm>
          <a:off x="0" y="0"/>
          <a:ext cx="0" cy="0"/>
          <a:chOff x="0" y="0"/>
          <a:chExt cx="0" cy="0"/>
        </a:xfrm>
      </p:grpSpPr>
      <p:sp>
        <p:nvSpPr>
          <p:cNvPr id="229" name="Google Shape;229;g7449aef2d1_0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7449aef2d1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4" name="Shape 234"/>
        <p:cNvGrpSpPr/>
        <p:nvPr/>
      </p:nvGrpSpPr>
      <p:grpSpPr>
        <a:xfrm>
          <a:off x="0" y="0"/>
          <a:ext cx="0" cy="0"/>
          <a:chOff x="0" y="0"/>
          <a:chExt cx="0" cy="0"/>
        </a:xfrm>
      </p:grpSpPr>
      <p:sp>
        <p:nvSpPr>
          <p:cNvPr id="235" name="Google Shape;235;g1f87997393_0_10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1f87997393_0_10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 name="Shape 116"/>
        <p:cNvGrpSpPr/>
        <p:nvPr/>
      </p:nvGrpSpPr>
      <p:grpSpPr>
        <a:xfrm>
          <a:off x="0" y="0"/>
          <a:ext cx="0" cy="0"/>
          <a:chOff x="0" y="0"/>
          <a:chExt cx="0" cy="0"/>
        </a:xfrm>
      </p:grpSpPr>
      <p:sp>
        <p:nvSpPr>
          <p:cNvPr id="117" name="Google Shape;117;g1f87997393_0_8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1f87997393_0_8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8" name="Shape 268"/>
        <p:cNvGrpSpPr/>
        <p:nvPr/>
      </p:nvGrpSpPr>
      <p:grpSpPr>
        <a:xfrm>
          <a:off x="0" y="0"/>
          <a:ext cx="0" cy="0"/>
          <a:chOff x="0" y="0"/>
          <a:chExt cx="0" cy="0"/>
        </a:xfrm>
      </p:grpSpPr>
      <p:sp>
        <p:nvSpPr>
          <p:cNvPr id="269" name="Google Shape;269;g1f87997393_0_15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1f87997393_0_15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 name="Shape 124"/>
        <p:cNvGrpSpPr/>
        <p:nvPr/>
      </p:nvGrpSpPr>
      <p:grpSpPr>
        <a:xfrm>
          <a:off x="0" y="0"/>
          <a:ext cx="0" cy="0"/>
          <a:chOff x="0" y="0"/>
          <a:chExt cx="0" cy="0"/>
        </a:xfrm>
      </p:grpSpPr>
      <p:sp>
        <p:nvSpPr>
          <p:cNvPr id="125" name="Google Shape;125;g7449aef2d1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7449aef2d1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1" name="Shape 131"/>
        <p:cNvGrpSpPr/>
        <p:nvPr/>
      </p:nvGrpSpPr>
      <p:grpSpPr>
        <a:xfrm>
          <a:off x="0" y="0"/>
          <a:ext cx="0" cy="0"/>
          <a:chOff x="0" y="0"/>
          <a:chExt cx="0" cy="0"/>
        </a:xfrm>
      </p:grpSpPr>
      <p:sp>
        <p:nvSpPr>
          <p:cNvPr id="132" name="Google Shape;132;g7449aef2d1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7449aef2d1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8" name="Shape 138"/>
        <p:cNvGrpSpPr/>
        <p:nvPr/>
      </p:nvGrpSpPr>
      <p:grpSpPr>
        <a:xfrm>
          <a:off x="0" y="0"/>
          <a:ext cx="0" cy="0"/>
          <a:chOff x="0" y="0"/>
          <a:chExt cx="0" cy="0"/>
        </a:xfrm>
      </p:grpSpPr>
      <p:sp>
        <p:nvSpPr>
          <p:cNvPr id="139" name="Google Shape;139;g1f87997393_0_8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1f87997393_0_8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9" name="Shape 149"/>
        <p:cNvGrpSpPr/>
        <p:nvPr/>
      </p:nvGrpSpPr>
      <p:grpSpPr>
        <a:xfrm>
          <a:off x="0" y="0"/>
          <a:ext cx="0" cy="0"/>
          <a:chOff x="0" y="0"/>
          <a:chExt cx="0" cy="0"/>
        </a:xfrm>
      </p:grpSpPr>
      <p:sp>
        <p:nvSpPr>
          <p:cNvPr id="150" name="Google Shape;150;g7449aef2d1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7449aef2d1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6" name="Shape 156"/>
        <p:cNvGrpSpPr/>
        <p:nvPr/>
      </p:nvGrpSpPr>
      <p:grpSpPr>
        <a:xfrm>
          <a:off x="0" y="0"/>
          <a:ext cx="0" cy="0"/>
          <a:chOff x="0" y="0"/>
          <a:chExt cx="0" cy="0"/>
        </a:xfrm>
      </p:grpSpPr>
      <p:sp>
        <p:nvSpPr>
          <p:cNvPr id="157" name="Google Shape;157;g1f87997393_0_8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1f87997393_0_8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2" name="Shape 162"/>
        <p:cNvGrpSpPr/>
        <p:nvPr/>
      </p:nvGrpSpPr>
      <p:grpSpPr>
        <a:xfrm>
          <a:off x="0" y="0"/>
          <a:ext cx="0" cy="0"/>
          <a:chOff x="0" y="0"/>
          <a:chExt cx="0" cy="0"/>
        </a:xfrm>
      </p:grpSpPr>
      <p:sp>
        <p:nvSpPr>
          <p:cNvPr id="163" name="Google Shape;163;g1f87997393_0_8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1f87997393_0_8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7" name="Shape 167"/>
        <p:cNvGrpSpPr/>
        <p:nvPr/>
      </p:nvGrpSpPr>
      <p:grpSpPr>
        <a:xfrm>
          <a:off x="0" y="0"/>
          <a:ext cx="0" cy="0"/>
          <a:chOff x="0" y="0"/>
          <a:chExt cx="0" cy="0"/>
        </a:xfrm>
      </p:grpSpPr>
      <p:sp>
        <p:nvSpPr>
          <p:cNvPr id="168" name="Google Shape;168;g7449aef2d1_0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7449aef2d1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OC">
  <p:cSld name="SECTION_HEADER_1">
    <p:spTree>
      <p:nvGrpSpPr>
        <p:cNvPr id="50" name="Shape 50"/>
        <p:cNvGrpSpPr/>
        <p:nvPr/>
      </p:nvGrpSpPr>
      <p:grpSpPr>
        <a:xfrm>
          <a:off x="0" y="0"/>
          <a:ext cx="0" cy="0"/>
          <a:chOff x="0" y="0"/>
          <a:chExt cx="0" cy="0"/>
        </a:xfrm>
      </p:grpSpPr>
      <p:grpSp>
        <p:nvGrpSpPr>
          <p:cNvPr id="51" name="Google Shape;51;p13"/>
          <p:cNvGrpSpPr/>
          <p:nvPr/>
        </p:nvGrpSpPr>
        <p:grpSpPr>
          <a:xfrm>
            <a:off x="4406400" y="0"/>
            <a:ext cx="4737600" cy="5143065"/>
            <a:chOff x="4406400" y="0"/>
            <a:chExt cx="4737600" cy="5143065"/>
          </a:xfrm>
        </p:grpSpPr>
        <p:sp>
          <p:nvSpPr>
            <p:cNvPr id="52" name="Google Shape;52;p1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1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1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1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1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1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1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1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1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1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1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1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1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1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1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1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1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1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 name="Google Shape;70;p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71" name="Google Shape;71;p13"/>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_alt3">
  <p:cSld name="TITLE_AND_BODY_1">
    <p:spTree>
      <p:nvGrpSpPr>
        <p:cNvPr id="72" name="Shape 72"/>
        <p:cNvGrpSpPr/>
        <p:nvPr/>
      </p:nvGrpSpPr>
      <p:grpSpPr>
        <a:xfrm>
          <a:off x="0" y="0"/>
          <a:ext cx="0" cy="0"/>
          <a:chOff x="0" y="0"/>
          <a:chExt cx="0" cy="0"/>
        </a:xfrm>
      </p:grpSpPr>
      <p:pic>
        <p:nvPicPr>
          <p:cNvPr descr="offset_comp_343059.jpg" id="73" name="Google Shape;73;p14"/>
          <p:cNvPicPr preferRelativeResize="0"/>
          <p:nvPr/>
        </p:nvPicPr>
        <p:blipFill rotWithShape="1">
          <a:blip r:embed="rId2">
            <a:alphaModFix amt="80000"/>
          </a:blip>
          <a:srcRect b="25870" l="30474" r="30474" t="11955"/>
          <a:stretch/>
        </p:blipFill>
        <p:spPr>
          <a:xfrm rot="-5400000">
            <a:off x="113630" y="-105700"/>
            <a:ext cx="5142300" cy="5364300"/>
          </a:xfrm>
          <a:prstGeom prst="diagStripe">
            <a:avLst>
              <a:gd fmla="val 50343" name="adj"/>
            </a:avLst>
          </a:prstGeom>
          <a:noFill/>
          <a:ln>
            <a:noFill/>
          </a:ln>
        </p:spPr>
      </p:pic>
      <p:sp>
        <p:nvSpPr>
          <p:cNvPr id="74" name="Google Shape;74;p1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75" name="Google Shape;75;p14"/>
          <p:cNvSpPr txBox="1"/>
          <p:nvPr>
            <p:ph idx="1" type="body"/>
          </p:nvPr>
        </p:nvSpPr>
        <p:spPr>
          <a:xfrm>
            <a:off x="4018025" y="1567550"/>
            <a:ext cx="4318500" cy="17667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Clr>
                <a:schemeClr val="dk2"/>
              </a:buClr>
              <a:buSzPts val="1800"/>
              <a:buChar char="●"/>
              <a:defRPr>
                <a:solidFill>
                  <a:schemeClr val="dk2"/>
                </a:solidFill>
              </a:defRPr>
            </a:lvl1pPr>
            <a:lvl2pPr indent="-317500" lvl="1" marL="914400" rtl="0">
              <a:spcBef>
                <a:spcPts val="1600"/>
              </a:spcBef>
              <a:spcAft>
                <a:spcPts val="0"/>
              </a:spcAft>
              <a:buClr>
                <a:schemeClr val="dk2"/>
              </a:buClr>
              <a:buSzPts val="1400"/>
              <a:buChar char="○"/>
              <a:defRPr>
                <a:solidFill>
                  <a:schemeClr val="dk2"/>
                </a:solidFill>
              </a:defRPr>
            </a:lvl2pPr>
            <a:lvl3pPr indent="-317500" lvl="2" marL="1371600" rtl="0">
              <a:spcBef>
                <a:spcPts val="1600"/>
              </a:spcBef>
              <a:spcAft>
                <a:spcPts val="0"/>
              </a:spcAft>
              <a:buClr>
                <a:schemeClr val="dk2"/>
              </a:buClr>
              <a:buSzPts val="1400"/>
              <a:buChar char="■"/>
              <a:defRPr>
                <a:solidFill>
                  <a:schemeClr val="dk2"/>
                </a:solidFill>
              </a:defRPr>
            </a:lvl3pPr>
            <a:lvl4pPr indent="-317500" lvl="3" marL="1828800" rtl="0">
              <a:spcBef>
                <a:spcPts val="1600"/>
              </a:spcBef>
              <a:spcAft>
                <a:spcPts val="0"/>
              </a:spcAft>
              <a:buClr>
                <a:schemeClr val="dk2"/>
              </a:buClr>
              <a:buSzPts val="1400"/>
              <a:buChar char="●"/>
              <a:defRPr>
                <a:solidFill>
                  <a:schemeClr val="dk2"/>
                </a:solidFill>
              </a:defRPr>
            </a:lvl4pPr>
            <a:lvl5pPr indent="-317500" lvl="4" marL="2286000" rtl="0">
              <a:spcBef>
                <a:spcPts val="1600"/>
              </a:spcBef>
              <a:spcAft>
                <a:spcPts val="0"/>
              </a:spcAft>
              <a:buClr>
                <a:schemeClr val="dk2"/>
              </a:buClr>
              <a:buSzPts val="1400"/>
              <a:buChar char="○"/>
              <a:defRPr>
                <a:solidFill>
                  <a:schemeClr val="dk2"/>
                </a:solidFill>
              </a:defRPr>
            </a:lvl5pPr>
            <a:lvl6pPr indent="-317500" lvl="5" marL="2743200" rtl="0">
              <a:spcBef>
                <a:spcPts val="1600"/>
              </a:spcBef>
              <a:spcAft>
                <a:spcPts val="0"/>
              </a:spcAft>
              <a:buClr>
                <a:schemeClr val="dk2"/>
              </a:buClr>
              <a:buSzPts val="1400"/>
              <a:buChar char="■"/>
              <a:defRPr>
                <a:solidFill>
                  <a:schemeClr val="dk2"/>
                </a:solidFill>
              </a:defRPr>
            </a:lvl6pPr>
            <a:lvl7pPr indent="-317500" lvl="6" marL="3200400" rtl="0">
              <a:spcBef>
                <a:spcPts val="1600"/>
              </a:spcBef>
              <a:spcAft>
                <a:spcPts val="0"/>
              </a:spcAft>
              <a:buClr>
                <a:schemeClr val="dk2"/>
              </a:buClr>
              <a:buSzPts val="1400"/>
              <a:buChar char="●"/>
              <a:defRPr>
                <a:solidFill>
                  <a:schemeClr val="dk2"/>
                </a:solidFill>
              </a:defRPr>
            </a:lvl7pPr>
            <a:lvl8pPr indent="-317500" lvl="7" marL="3657600" rtl="0">
              <a:spcBef>
                <a:spcPts val="1600"/>
              </a:spcBef>
              <a:spcAft>
                <a:spcPts val="0"/>
              </a:spcAft>
              <a:buClr>
                <a:schemeClr val="dk2"/>
              </a:buClr>
              <a:buSzPts val="1400"/>
              <a:buChar char="○"/>
              <a:defRPr>
                <a:solidFill>
                  <a:schemeClr val="dk2"/>
                </a:solidFill>
              </a:defRPr>
            </a:lvl8pPr>
            <a:lvl9pPr indent="-317500" lvl="8" marL="4114800" rtl="0">
              <a:spcBef>
                <a:spcPts val="1600"/>
              </a:spcBef>
              <a:spcAft>
                <a:spcPts val="1600"/>
              </a:spcAft>
              <a:buClr>
                <a:schemeClr val="dk2"/>
              </a:buClr>
              <a:buSzPts val="1400"/>
              <a:buChar char="■"/>
              <a:defRPr>
                <a:solidFill>
                  <a:schemeClr val="dk2"/>
                </a:solidFill>
              </a:defRPr>
            </a:lvl9pPr>
          </a:lstStyle>
          <a:p/>
        </p:txBody>
      </p:sp>
      <p:sp>
        <p:nvSpPr>
          <p:cNvPr id="76" name="Google Shape;76;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77" name="Google Shape;77;p14">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14">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14">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14">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1" name="Google Shape;81;p14"/>
          <p:cNvGrpSpPr/>
          <p:nvPr/>
        </p:nvGrpSpPr>
        <p:grpSpPr>
          <a:xfrm>
            <a:off x="0" y="381001"/>
            <a:ext cx="1037850" cy="1016287"/>
            <a:chOff x="0" y="381001"/>
            <a:chExt cx="1037850" cy="1016287"/>
          </a:xfrm>
        </p:grpSpPr>
        <p:sp>
          <p:nvSpPr>
            <p:cNvPr id="82" name="Google Shape;82;p1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1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_alt1">
  <p:cSld name="TITLE_AND_BODY_2">
    <p:spTree>
      <p:nvGrpSpPr>
        <p:cNvPr id="84" name="Shape 84"/>
        <p:cNvGrpSpPr/>
        <p:nvPr/>
      </p:nvGrpSpPr>
      <p:grpSpPr>
        <a:xfrm>
          <a:off x="0" y="0"/>
          <a:ext cx="0" cy="0"/>
          <a:chOff x="0" y="0"/>
          <a:chExt cx="0" cy="0"/>
        </a:xfrm>
      </p:grpSpPr>
      <p:sp>
        <p:nvSpPr>
          <p:cNvPr id="85" name="Google Shape;85;p15"/>
          <p:cNvSpPr txBox="1"/>
          <p:nvPr>
            <p:ph type="title"/>
          </p:nvPr>
        </p:nvSpPr>
        <p:spPr>
          <a:xfrm>
            <a:off x="361071" y="1924852"/>
            <a:ext cx="2304900" cy="17973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86" name="Google Shape;86;p15"/>
          <p:cNvSpPr/>
          <p:nvPr/>
        </p:nvSpPr>
        <p:spPr>
          <a:xfrm>
            <a:off x="4564200" y="0"/>
            <a:ext cx="45798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5"/>
          <p:cNvSpPr txBox="1"/>
          <p:nvPr>
            <p:ph idx="1" type="body"/>
          </p:nvPr>
        </p:nvSpPr>
        <p:spPr>
          <a:xfrm>
            <a:off x="6451271" y="1924850"/>
            <a:ext cx="2304900" cy="1797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317500" lvl="1" marL="914400" rtl="0">
              <a:spcBef>
                <a:spcPts val="1600"/>
              </a:spcBef>
              <a:spcAft>
                <a:spcPts val="0"/>
              </a:spcAft>
              <a:buClr>
                <a:schemeClr val="dk1"/>
              </a:buClr>
              <a:buSzPts val="1400"/>
              <a:buChar char="○"/>
              <a:defRPr>
                <a:solidFill>
                  <a:schemeClr val="dk1"/>
                </a:solidFill>
              </a:defRPr>
            </a:lvl2pPr>
            <a:lvl3pPr indent="-317500" lvl="2" marL="1371600" rtl="0">
              <a:spcBef>
                <a:spcPts val="1600"/>
              </a:spcBef>
              <a:spcAft>
                <a:spcPts val="0"/>
              </a:spcAft>
              <a:buClr>
                <a:schemeClr val="dk1"/>
              </a:buClr>
              <a:buSzPts val="1400"/>
              <a:buChar char="■"/>
              <a:defRPr>
                <a:solidFill>
                  <a:schemeClr val="dk1"/>
                </a:solidFill>
              </a:defRPr>
            </a:lvl3pPr>
            <a:lvl4pPr indent="-317500" lvl="3" marL="1828800" rtl="0">
              <a:spcBef>
                <a:spcPts val="1600"/>
              </a:spcBef>
              <a:spcAft>
                <a:spcPts val="0"/>
              </a:spcAft>
              <a:buClr>
                <a:schemeClr val="dk1"/>
              </a:buClr>
              <a:buSzPts val="1400"/>
              <a:buChar char="●"/>
              <a:defRPr>
                <a:solidFill>
                  <a:schemeClr val="dk1"/>
                </a:solidFill>
              </a:defRPr>
            </a:lvl4pPr>
            <a:lvl5pPr indent="-317500" lvl="4" marL="2286000" rtl="0">
              <a:spcBef>
                <a:spcPts val="1600"/>
              </a:spcBef>
              <a:spcAft>
                <a:spcPts val="0"/>
              </a:spcAft>
              <a:buClr>
                <a:schemeClr val="dk1"/>
              </a:buClr>
              <a:buSzPts val="1400"/>
              <a:buChar char="○"/>
              <a:defRPr>
                <a:solidFill>
                  <a:schemeClr val="dk1"/>
                </a:solidFill>
              </a:defRPr>
            </a:lvl5pPr>
            <a:lvl6pPr indent="-317500" lvl="5" marL="2743200" rtl="0">
              <a:spcBef>
                <a:spcPts val="1600"/>
              </a:spcBef>
              <a:spcAft>
                <a:spcPts val="0"/>
              </a:spcAft>
              <a:buClr>
                <a:schemeClr val="dk1"/>
              </a:buClr>
              <a:buSzPts val="1400"/>
              <a:buChar char="■"/>
              <a:defRPr>
                <a:solidFill>
                  <a:schemeClr val="dk1"/>
                </a:solidFill>
              </a:defRPr>
            </a:lvl6pPr>
            <a:lvl7pPr indent="-317500" lvl="6" marL="3200400" rtl="0">
              <a:spcBef>
                <a:spcPts val="1600"/>
              </a:spcBef>
              <a:spcAft>
                <a:spcPts val="0"/>
              </a:spcAft>
              <a:buClr>
                <a:schemeClr val="dk1"/>
              </a:buClr>
              <a:buSzPts val="1400"/>
              <a:buChar char="●"/>
              <a:defRPr>
                <a:solidFill>
                  <a:schemeClr val="dk1"/>
                </a:solidFill>
              </a:defRPr>
            </a:lvl7pPr>
            <a:lvl8pPr indent="-317500" lvl="7" marL="3657600" rtl="0">
              <a:spcBef>
                <a:spcPts val="1600"/>
              </a:spcBef>
              <a:spcAft>
                <a:spcPts val="0"/>
              </a:spcAft>
              <a:buClr>
                <a:schemeClr val="dk1"/>
              </a:buClr>
              <a:buSzPts val="1400"/>
              <a:buChar char="○"/>
              <a:defRPr>
                <a:solidFill>
                  <a:schemeClr val="dk1"/>
                </a:solidFill>
              </a:defRPr>
            </a:lvl8pPr>
            <a:lvl9pPr indent="-317500" lvl="8" marL="4114800" rtl="0">
              <a:spcBef>
                <a:spcPts val="1600"/>
              </a:spcBef>
              <a:spcAft>
                <a:spcPts val="1600"/>
              </a:spcAft>
              <a:buClr>
                <a:schemeClr val="dk1"/>
              </a:buClr>
              <a:buSzPts val="1400"/>
              <a:buChar char="■"/>
              <a:defRPr>
                <a:solidFill>
                  <a:schemeClr val="dk1"/>
                </a:solidFill>
              </a:defRPr>
            </a:lvl9pPr>
          </a:lstStyle>
          <a:p/>
        </p:txBody>
      </p:sp>
      <p:sp>
        <p:nvSpPr>
          <p:cNvPr id="88" name="Google Shape;88;p15">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15">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5">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15">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2" name="Google Shape;92;p15"/>
          <p:cNvGrpSpPr/>
          <p:nvPr/>
        </p:nvGrpSpPr>
        <p:grpSpPr>
          <a:xfrm>
            <a:off x="0" y="381001"/>
            <a:ext cx="1037850" cy="1016287"/>
            <a:chOff x="0" y="381001"/>
            <a:chExt cx="1037850" cy="1016287"/>
          </a:xfrm>
        </p:grpSpPr>
        <p:sp>
          <p:nvSpPr>
            <p:cNvPr id="93" name="Google Shape;93;p1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15"/>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96" name="Google Shape;96;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_alt2">
  <p:cSld name="TITLE_AND_BODY_2_1">
    <p:spTree>
      <p:nvGrpSpPr>
        <p:cNvPr id="97" name="Shape 97"/>
        <p:cNvGrpSpPr/>
        <p:nvPr/>
      </p:nvGrpSpPr>
      <p:grpSpPr>
        <a:xfrm>
          <a:off x="0" y="0"/>
          <a:ext cx="0" cy="0"/>
          <a:chOff x="0" y="0"/>
          <a:chExt cx="0" cy="0"/>
        </a:xfrm>
      </p:grpSpPr>
      <p:sp>
        <p:nvSpPr>
          <p:cNvPr id="98" name="Google Shape;98;p16"/>
          <p:cNvSpPr txBox="1"/>
          <p:nvPr>
            <p:ph type="title"/>
          </p:nvPr>
        </p:nvSpPr>
        <p:spPr>
          <a:xfrm>
            <a:off x="702850" y="1708619"/>
            <a:ext cx="3333300" cy="14709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99" name="Google Shape;99;p16"/>
          <p:cNvSpPr/>
          <p:nvPr/>
        </p:nvSpPr>
        <p:spPr>
          <a:xfrm>
            <a:off x="0" y="3486600"/>
            <a:ext cx="9144000" cy="165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16">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6">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6">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16">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4" name="Google Shape;104;p16"/>
          <p:cNvGrpSpPr/>
          <p:nvPr/>
        </p:nvGrpSpPr>
        <p:grpSpPr>
          <a:xfrm>
            <a:off x="0" y="381001"/>
            <a:ext cx="1037850" cy="1016287"/>
            <a:chOff x="0" y="381001"/>
            <a:chExt cx="1037850" cy="1016287"/>
          </a:xfrm>
        </p:grpSpPr>
        <p:sp>
          <p:nvSpPr>
            <p:cNvPr id="105" name="Google Shape;105;p1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7" name="Google Shape;107;p16"/>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108" name="Google Shape;108;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09" name="Google Shape;109;p16"/>
          <p:cNvSpPr txBox="1"/>
          <p:nvPr>
            <p:ph idx="1" type="body"/>
          </p:nvPr>
        </p:nvSpPr>
        <p:spPr>
          <a:xfrm>
            <a:off x="702850" y="3625275"/>
            <a:ext cx="3333300" cy="765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317500" lvl="1" marL="914400" rtl="0">
              <a:spcBef>
                <a:spcPts val="1600"/>
              </a:spcBef>
              <a:spcAft>
                <a:spcPts val="0"/>
              </a:spcAft>
              <a:buClr>
                <a:schemeClr val="dk1"/>
              </a:buClr>
              <a:buSzPts val="1400"/>
              <a:buChar char="○"/>
              <a:defRPr>
                <a:solidFill>
                  <a:schemeClr val="dk1"/>
                </a:solidFill>
              </a:defRPr>
            </a:lvl2pPr>
            <a:lvl3pPr indent="-317500" lvl="2" marL="1371600" rtl="0">
              <a:spcBef>
                <a:spcPts val="1600"/>
              </a:spcBef>
              <a:spcAft>
                <a:spcPts val="0"/>
              </a:spcAft>
              <a:buClr>
                <a:schemeClr val="dk1"/>
              </a:buClr>
              <a:buSzPts val="1400"/>
              <a:buChar char="■"/>
              <a:defRPr>
                <a:solidFill>
                  <a:schemeClr val="dk1"/>
                </a:solidFill>
              </a:defRPr>
            </a:lvl3pPr>
            <a:lvl4pPr indent="-317500" lvl="3" marL="1828800" rtl="0">
              <a:spcBef>
                <a:spcPts val="1600"/>
              </a:spcBef>
              <a:spcAft>
                <a:spcPts val="0"/>
              </a:spcAft>
              <a:buClr>
                <a:schemeClr val="dk1"/>
              </a:buClr>
              <a:buSzPts val="1400"/>
              <a:buChar char="●"/>
              <a:defRPr>
                <a:solidFill>
                  <a:schemeClr val="dk1"/>
                </a:solidFill>
              </a:defRPr>
            </a:lvl4pPr>
            <a:lvl5pPr indent="-317500" lvl="4" marL="2286000" rtl="0">
              <a:spcBef>
                <a:spcPts val="1600"/>
              </a:spcBef>
              <a:spcAft>
                <a:spcPts val="0"/>
              </a:spcAft>
              <a:buClr>
                <a:schemeClr val="dk1"/>
              </a:buClr>
              <a:buSzPts val="1400"/>
              <a:buChar char="○"/>
              <a:defRPr>
                <a:solidFill>
                  <a:schemeClr val="dk1"/>
                </a:solidFill>
              </a:defRPr>
            </a:lvl5pPr>
            <a:lvl6pPr indent="-317500" lvl="5" marL="2743200" rtl="0">
              <a:spcBef>
                <a:spcPts val="1600"/>
              </a:spcBef>
              <a:spcAft>
                <a:spcPts val="0"/>
              </a:spcAft>
              <a:buClr>
                <a:schemeClr val="dk1"/>
              </a:buClr>
              <a:buSzPts val="1400"/>
              <a:buChar char="■"/>
              <a:defRPr>
                <a:solidFill>
                  <a:schemeClr val="dk1"/>
                </a:solidFill>
              </a:defRPr>
            </a:lvl6pPr>
            <a:lvl7pPr indent="-317500" lvl="6" marL="3200400" rtl="0">
              <a:spcBef>
                <a:spcPts val="1600"/>
              </a:spcBef>
              <a:spcAft>
                <a:spcPts val="0"/>
              </a:spcAft>
              <a:buClr>
                <a:schemeClr val="dk1"/>
              </a:buClr>
              <a:buSzPts val="1400"/>
              <a:buChar char="●"/>
              <a:defRPr>
                <a:solidFill>
                  <a:schemeClr val="dk1"/>
                </a:solidFill>
              </a:defRPr>
            </a:lvl7pPr>
            <a:lvl8pPr indent="-317500" lvl="7" marL="3657600" rtl="0">
              <a:spcBef>
                <a:spcPts val="1600"/>
              </a:spcBef>
              <a:spcAft>
                <a:spcPts val="0"/>
              </a:spcAft>
              <a:buClr>
                <a:schemeClr val="dk1"/>
              </a:buClr>
              <a:buSzPts val="1400"/>
              <a:buChar char="○"/>
              <a:defRPr>
                <a:solidFill>
                  <a:schemeClr val="dk1"/>
                </a:solidFill>
              </a:defRPr>
            </a:lvl8pPr>
            <a:lvl9pPr indent="-317500" lvl="8" marL="4114800" rtl="0">
              <a:spcBef>
                <a:spcPts val="1600"/>
              </a:spcBef>
              <a:spcAft>
                <a:spcPts val="1600"/>
              </a:spcAft>
              <a:buClr>
                <a:schemeClr val="dk1"/>
              </a:buClr>
              <a:buSzPts val="1400"/>
              <a:buChar char="■"/>
              <a:defRPr>
                <a:solidFill>
                  <a:schemeClr val="dk1"/>
                </a:solidFil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Clr>
                <a:schemeClr val="dk1"/>
              </a:buClr>
              <a:buSzPts val="1800"/>
              <a:buChar char="●"/>
              <a:defRPr>
                <a:solidFill>
                  <a:schemeClr val="dk1"/>
                </a:solidFill>
              </a:defRPr>
            </a:lvl1pPr>
            <a:lvl2pPr indent="-317500" lvl="1" marL="914400" rtl="0">
              <a:spcBef>
                <a:spcPts val="1600"/>
              </a:spcBef>
              <a:spcAft>
                <a:spcPts val="0"/>
              </a:spcAft>
              <a:buClr>
                <a:schemeClr val="dk1"/>
              </a:buClr>
              <a:buSzPts val="1400"/>
              <a:buChar char="○"/>
              <a:defRPr>
                <a:solidFill>
                  <a:schemeClr val="dk1"/>
                </a:solidFill>
              </a:defRPr>
            </a:lvl2pPr>
            <a:lvl3pPr indent="-317500" lvl="2" marL="1371600" rtl="0">
              <a:spcBef>
                <a:spcPts val="1600"/>
              </a:spcBef>
              <a:spcAft>
                <a:spcPts val="0"/>
              </a:spcAft>
              <a:buClr>
                <a:schemeClr val="dk1"/>
              </a:buClr>
              <a:buSzPts val="1400"/>
              <a:buChar char="■"/>
              <a:defRPr>
                <a:solidFill>
                  <a:schemeClr val="dk1"/>
                </a:solidFill>
              </a:defRPr>
            </a:lvl3pPr>
            <a:lvl4pPr indent="-317500" lvl="3" marL="1828800" rtl="0">
              <a:spcBef>
                <a:spcPts val="1600"/>
              </a:spcBef>
              <a:spcAft>
                <a:spcPts val="0"/>
              </a:spcAft>
              <a:buClr>
                <a:schemeClr val="dk1"/>
              </a:buClr>
              <a:buSzPts val="1400"/>
              <a:buChar char="●"/>
              <a:defRPr>
                <a:solidFill>
                  <a:schemeClr val="dk1"/>
                </a:solidFill>
              </a:defRPr>
            </a:lvl4pPr>
            <a:lvl5pPr indent="-317500" lvl="4" marL="2286000" rtl="0">
              <a:spcBef>
                <a:spcPts val="1600"/>
              </a:spcBef>
              <a:spcAft>
                <a:spcPts val="0"/>
              </a:spcAft>
              <a:buClr>
                <a:schemeClr val="dk1"/>
              </a:buClr>
              <a:buSzPts val="1400"/>
              <a:buChar char="○"/>
              <a:defRPr>
                <a:solidFill>
                  <a:schemeClr val="dk1"/>
                </a:solidFill>
              </a:defRPr>
            </a:lvl5pPr>
            <a:lvl6pPr indent="-317500" lvl="5" marL="2743200" rtl="0">
              <a:spcBef>
                <a:spcPts val="1600"/>
              </a:spcBef>
              <a:spcAft>
                <a:spcPts val="0"/>
              </a:spcAft>
              <a:buClr>
                <a:schemeClr val="dk1"/>
              </a:buClr>
              <a:buSzPts val="1400"/>
              <a:buChar char="■"/>
              <a:defRPr>
                <a:solidFill>
                  <a:schemeClr val="dk1"/>
                </a:solidFill>
              </a:defRPr>
            </a:lvl6pPr>
            <a:lvl7pPr indent="-317500" lvl="6" marL="3200400" rtl="0">
              <a:spcBef>
                <a:spcPts val="1600"/>
              </a:spcBef>
              <a:spcAft>
                <a:spcPts val="0"/>
              </a:spcAft>
              <a:buClr>
                <a:schemeClr val="dk1"/>
              </a:buClr>
              <a:buSzPts val="1400"/>
              <a:buChar char="●"/>
              <a:defRPr>
                <a:solidFill>
                  <a:schemeClr val="dk1"/>
                </a:solidFill>
              </a:defRPr>
            </a:lvl7pPr>
            <a:lvl8pPr indent="-317500" lvl="7" marL="3657600" rtl="0">
              <a:spcBef>
                <a:spcPts val="1600"/>
              </a:spcBef>
              <a:spcAft>
                <a:spcPts val="0"/>
              </a:spcAft>
              <a:buClr>
                <a:schemeClr val="dk1"/>
              </a:buClr>
              <a:buSzPts val="1400"/>
              <a:buChar char="○"/>
              <a:defRPr>
                <a:solidFill>
                  <a:schemeClr val="dk1"/>
                </a:solidFill>
              </a:defRPr>
            </a:lvl8pPr>
            <a:lvl9pPr indent="-317500" lvl="8" marL="4114800" rtl="0">
              <a:spcBef>
                <a:spcPts val="1600"/>
              </a:spcBef>
              <a:spcAft>
                <a:spcPts val="1600"/>
              </a:spcAft>
              <a:buClr>
                <a:schemeClr val="dk1"/>
              </a:buClr>
              <a:buSzPts val="1400"/>
              <a:buChar char="■"/>
              <a:defRPr>
                <a:solidFill>
                  <a:schemeClr val="dk1"/>
                </a:solidFill>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dark-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lt2"/>
              </a:buClr>
              <a:buSzPts val="1800"/>
              <a:buChar char="●"/>
              <a:defRPr sz="1800">
                <a:solidFill>
                  <a:schemeClr val="lt2"/>
                </a:solidFill>
              </a:defRPr>
            </a:lvl1pPr>
            <a:lvl2pPr indent="-317500" lvl="1" marL="914400" rtl="0">
              <a:lnSpc>
                <a:spcPct val="115000"/>
              </a:lnSpc>
              <a:spcBef>
                <a:spcPts val="1600"/>
              </a:spcBef>
              <a:spcAft>
                <a:spcPts val="0"/>
              </a:spcAft>
              <a:buClr>
                <a:schemeClr val="lt2"/>
              </a:buClr>
              <a:buSzPts val="1400"/>
              <a:buChar char="○"/>
              <a:defRPr>
                <a:solidFill>
                  <a:schemeClr val="lt2"/>
                </a:solidFill>
              </a:defRPr>
            </a:lvl2pPr>
            <a:lvl3pPr indent="-317500" lvl="2" marL="1371600" rtl="0">
              <a:lnSpc>
                <a:spcPct val="115000"/>
              </a:lnSpc>
              <a:spcBef>
                <a:spcPts val="1600"/>
              </a:spcBef>
              <a:spcAft>
                <a:spcPts val="0"/>
              </a:spcAft>
              <a:buClr>
                <a:schemeClr val="lt2"/>
              </a:buClr>
              <a:buSzPts val="1400"/>
              <a:buChar char="■"/>
              <a:defRPr>
                <a:solidFill>
                  <a:schemeClr val="lt2"/>
                </a:solidFill>
              </a:defRPr>
            </a:lvl3pPr>
            <a:lvl4pPr indent="-317500" lvl="3" marL="1828800" rtl="0">
              <a:lnSpc>
                <a:spcPct val="115000"/>
              </a:lnSpc>
              <a:spcBef>
                <a:spcPts val="1600"/>
              </a:spcBef>
              <a:spcAft>
                <a:spcPts val="0"/>
              </a:spcAft>
              <a:buClr>
                <a:schemeClr val="lt2"/>
              </a:buClr>
              <a:buSzPts val="1400"/>
              <a:buChar char="●"/>
              <a:defRPr>
                <a:solidFill>
                  <a:schemeClr val="lt2"/>
                </a:solidFill>
              </a:defRPr>
            </a:lvl4pPr>
            <a:lvl5pPr indent="-317500" lvl="4" marL="2286000" rtl="0">
              <a:lnSpc>
                <a:spcPct val="115000"/>
              </a:lnSpc>
              <a:spcBef>
                <a:spcPts val="1600"/>
              </a:spcBef>
              <a:spcAft>
                <a:spcPts val="0"/>
              </a:spcAft>
              <a:buClr>
                <a:schemeClr val="lt2"/>
              </a:buClr>
              <a:buSzPts val="1400"/>
              <a:buChar char="○"/>
              <a:defRPr>
                <a:solidFill>
                  <a:schemeClr val="lt2"/>
                </a:solidFill>
              </a:defRPr>
            </a:lvl5pPr>
            <a:lvl6pPr indent="-317500" lvl="5" marL="2743200" rtl="0">
              <a:lnSpc>
                <a:spcPct val="115000"/>
              </a:lnSpc>
              <a:spcBef>
                <a:spcPts val="1600"/>
              </a:spcBef>
              <a:spcAft>
                <a:spcPts val="0"/>
              </a:spcAft>
              <a:buClr>
                <a:schemeClr val="lt2"/>
              </a:buClr>
              <a:buSzPts val="1400"/>
              <a:buChar char="■"/>
              <a:defRPr>
                <a:solidFill>
                  <a:schemeClr val="lt2"/>
                </a:solidFill>
              </a:defRPr>
            </a:lvl6pPr>
            <a:lvl7pPr indent="-317500" lvl="6" marL="3200400" rtl="0">
              <a:lnSpc>
                <a:spcPct val="115000"/>
              </a:lnSpc>
              <a:spcBef>
                <a:spcPts val="1600"/>
              </a:spcBef>
              <a:spcAft>
                <a:spcPts val="0"/>
              </a:spcAft>
              <a:buClr>
                <a:schemeClr val="lt2"/>
              </a:buClr>
              <a:buSzPts val="1400"/>
              <a:buChar char="●"/>
              <a:defRPr>
                <a:solidFill>
                  <a:schemeClr val="lt2"/>
                </a:solidFill>
              </a:defRPr>
            </a:lvl7pPr>
            <a:lvl8pPr indent="-317500" lvl="7" marL="3657600" rtl="0">
              <a:lnSpc>
                <a:spcPct val="115000"/>
              </a:lnSpc>
              <a:spcBef>
                <a:spcPts val="1600"/>
              </a:spcBef>
              <a:spcAft>
                <a:spcPts val="0"/>
              </a:spcAft>
              <a:buClr>
                <a:schemeClr val="lt2"/>
              </a:buClr>
              <a:buSzPts val="1400"/>
              <a:buChar char="○"/>
              <a:defRPr>
                <a:solidFill>
                  <a:schemeClr val="lt2"/>
                </a:solidFill>
              </a:defRPr>
            </a:lvl8pPr>
            <a:lvl9pPr indent="-317500" lvl="8" marL="4114800" rtl="0">
              <a:lnSpc>
                <a:spcPct val="115000"/>
              </a:lnSpc>
              <a:spcBef>
                <a:spcPts val="1600"/>
              </a:spcBef>
              <a:spcAft>
                <a:spcPts val="1600"/>
              </a:spcAft>
              <a:buClr>
                <a:schemeClr val="lt2"/>
              </a:buClr>
              <a:buSzPts val="1400"/>
              <a:buChar char="■"/>
              <a:defRPr>
                <a:solidFill>
                  <a:schemeClr val="lt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lt2"/>
                </a:solidFill>
              </a:defRPr>
            </a:lvl1pPr>
            <a:lvl2pPr lvl="1" rtl="0" algn="r">
              <a:buNone/>
              <a:defRPr sz="1000">
                <a:solidFill>
                  <a:schemeClr val="lt2"/>
                </a:solidFill>
              </a:defRPr>
            </a:lvl2pPr>
            <a:lvl3pPr lvl="2" rtl="0" algn="r">
              <a:buNone/>
              <a:defRPr sz="1000">
                <a:solidFill>
                  <a:schemeClr val="lt2"/>
                </a:solidFill>
              </a:defRPr>
            </a:lvl3pPr>
            <a:lvl4pPr lvl="3" rtl="0" algn="r">
              <a:buNone/>
              <a:defRPr sz="1000">
                <a:solidFill>
                  <a:schemeClr val="lt2"/>
                </a:solidFill>
              </a:defRPr>
            </a:lvl4pPr>
            <a:lvl5pPr lvl="4" rtl="0" algn="r">
              <a:buNone/>
              <a:defRPr sz="1000">
                <a:solidFill>
                  <a:schemeClr val="lt2"/>
                </a:solidFill>
              </a:defRPr>
            </a:lvl5pPr>
            <a:lvl6pPr lvl="5" rtl="0" algn="r">
              <a:buNone/>
              <a:defRPr sz="1000">
                <a:solidFill>
                  <a:schemeClr val="lt2"/>
                </a:solidFill>
              </a:defRPr>
            </a:lvl6pPr>
            <a:lvl7pPr lvl="6" rtl="0" algn="r">
              <a:buNone/>
              <a:defRPr sz="1000">
                <a:solidFill>
                  <a:schemeClr val="lt2"/>
                </a:solidFill>
              </a:defRPr>
            </a:lvl7pPr>
            <a:lvl8pPr lvl="7" rtl="0" algn="r">
              <a:buNone/>
              <a:defRPr sz="1000">
                <a:solidFill>
                  <a:schemeClr val="lt2"/>
                </a:solidFill>
              </a:defRPr>
            </a:lvl8pPr>
            <a:lvl9pPr lvl="8" rtl="0" algn="r">
              <a:buNone/>
              <a:defRPr sz="1000">
                <a:solidFill>
                  <a:schemeClr val="lt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3.gi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1.png"/><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3.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 Id="rId3" Type="http://schemas.openxmlformats.org/officeDocument/2006/relationships/image" Target="../media/image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3" name="Shape 113"/>
        <p:cNvGrpSpPr/>
        <p:nvPr/>
      </p:nvGrpSpPr>
      <p:grpSpPr>
        <a:xfrm>
          <a:off x="0" y="0"/>
          <a:ext cx="0" cy="0"/>
          <a:chOff x="0" y="0"/>
          <a:chExt cx="0" cy="0"/>
        </a:xfrm>
      </p:grpSpPr>
      <p:sp>
        <p:nvSpPr>
          <p:cNvPr id="114" name="Google Shape;114;p17"/>
          <p:cNvSpPr txBox="1"/>
          <p:nvPr>
            <p:ph type="ctrTitle"/>
          </p:nvPr>
        </p:nvSpPr>
        <p:spPr>
          <a:xfrm>
            <a:off x="311700" y="302875"/>
            <a:ext cx="8520600" cy="303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GB">
                <a:latin typeface="Comic Sans MS"/>
                <a:ea typeface="Comic Sans MS"/>
                <a:cs typeface="Comic Sans MS"/>
                <a:sym typeface="Comic Sans MS"/>
              </a:rPr>
              <a:t>Human-level Control through Deep Reinforcement Learning</a:t>
            </a:r>
            <a:endParaRPr>
              <a:latin typeface="Comic Sans MS"/>
              <a:ea typeface="Comic Sans MS"/>
              <a:cs typeface="Comic Sans MS"/>
              <a:sym typeface="Comic Sans MS"/>
            </a:endParaRPr>
          </a:p>
        </p:txBody>
      </p:sp>
      <p:sp>
        <p:nvSpPr>
          <p:cNvPr id="115" name="Google Shape;115;p17"/>
          <p:cNvSpPr txBox="1"/>
          <p:nvPr>
            <p:ph idx="1" type="subTitle"/>
          </p:nvPr>
        </p:nvSpPr>
        <p:spPr>
          <a:xfrm>
            <a:off x="311700" y="3999175"/>
            <a:ext cx="8520600" cy="7926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GB"/>
              <a:t>Mnih et al, 2015</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6" name="Shape 176"/>
        <p:cNvGrpSpPr/>
        <p:nvPr/>
      </p:nvGrpSpPr>
      <p:grpSpPr>
        <a:xfrm>
          <a:off x="0" y="0"/>
          <a:ext cx="0" cy="0"/>
          <a:chOff x="0" y="0"/>
          <a:chExt cx="0" cy="0"/>
        </a:xfrm>
      </p:grpSpPr>
      <p:sp>
        <p:nvSpPr>
          <p:cNvPr id="177" name="Google Shape;177;p26"/>
          <p:cNvSpPr txBox="1"/>
          <p:nvPr>
            <p:ph type="title"/>
          </p:nvPr>
        </p:nvSpPr>
        <p:spPr>
          <a:xfrm>
            <a:off x="311700" y="5797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Second Target Network (Q-hat)</a:t>
            </a:r>
            <a:endParaRPr/>
          </a:p>
        </p:txBody>
      </p:sp>
      <p:sp>
        <p:nvSpPr>
          <p:cNvPr id="178" name="Google Shape;178;p26"/>
          <p:cNvSpPr txBox="1"/>
          <p:nvPr>
            <p:ph idx="1" type="body"/>
          </p:nvPr>
        </p:nvSpPr>
        <p:spPr>
          <a:xfrm>
            <a:off x="311700" y="1373275"/>
            <a:ext cx="8520600" cy="3450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Montserrat"/>
              <a:buChar char="●"/>
            </a:pPr>
            <a:r>
              <a:rPr lang="en-GB">
                <a:latin typeface="Montserrat"/>
                <a:ea typeface="Montserrat"/>
                <a:cs typeface="Montserrat"/>
                <a:sym typeface="Montserrat"/>
              </a:rPr>
              <a:t>This is a heuristic technique used by the paper to </a:t>
            </a:r>
            <a:r>
              <a:rPr lang="en-GB">
                <a:solidFill>
                  <a:srgbClr val="FF0000"/>
                </a:solidFill>
                <a:latin typeface="Montserrat"/>
                <a:ea typeface="Montserrat"/>
                <a:cs typeface="Montserrat"/>
                <a:sym typeface="Montserrat"/>
              </a:rPr>
              <a:t>stabilize the network</a:t>
            </a:r>
            <a:r>
              <a:rPr lang="en-GB">
                <a:latin typeface="Montserrat"/>
                <a:ea typeface="Montserrat"/>
                <a:cs typeface="Montserrat"/>
                <a:sym typeface="Montserrat"/>
              </a:rPr>
              <a:t>’s learning by decreasing the chances of divergence.</a:t>
            </a:r>
            <a:endParaRPr>
              <a:latin typeface="Montserrat"/>
              <a:ea typeface="Montserrat"/>
              <a:cs typeface="Montserrat"/>
              <a:sym typeface="Montserrat"/>
            </a:endParaRPr>
          </a:p>
          <a:p>
            <a:pPr indent="-342900" lvl="0" marL="457200" rtl="0" algn="l">
              <a:spcBef>
                <a:spcPts val="0"/>
              </a:spcBef>
              <a:spcAft>
                <a:spcPts val="0"/>
              </a:spcAft>
              <a:buSzPts val="1800"/>
              <a:buFont typeface="Montserrat"/>
              <a:buChar char="●"/>
            </a:pPr>
            <a:r>
              <a:rPr lang="en-GB">
                <a:latin typeface="Montserrat"/>
                <a:ea typeface="Montserrat"/>
                <a:cs typeface="Montserrat"/>
                <a:sym typeface="Montserrat"/>
              </a:rPr>
              <a:t>Instead of the main network Q (which we’re improving), we use a separate network Q-hat to generate the targets on each update.</a:t>
            </a:r>
            <a:endParaRPr>
              <a:latin typeface="Montserrat"/>
              <a:ea typeface="Montserrat"/>
              <a:cs typeface="Montserrat"/>
              <a:sym typeface="Montserrat"/>
            </a:endParaRPr>
          </a:p>
          <a:p>
            <a:pPr indent="-342900" lvl="0" marL="457200" rtl="0" algn="l">
              <a:spcBef>
                <a:spcPts val="0"/>
              </a:spcBef>
              <a:spcAft>
                <a:spcPts val="0"/>
              </a:spcAft>
              <a:buSzPts val="1800"/>
              <a:buFont typeface="Montserrat"/>
              <a:buChar char="●"/>
            </a:pPr>
            <a:r>
              <a:rPr lang="en-GB">
                <a:latin typeface="Montserrat"/>
                <a:ea typeface="Montserrat"/>
                <a:cs typeface="Montserrat"/>
                <a:sym typeface="Montserrat"/>
              </a:rPr>
              <a:t>Periodically, set Q-hat to be the updated main Q, thus incorporating learning into generation too.</a:t>
            </a:r>
            <a:endParaRPr>
              <a:latin typeface="Montserrat"/>
              <a:ea typeface="Montserrat"/>
              <a:cs typeface="Montserrat"/>
              <a:sym typeface="Montserrat"/>
            </a:endParaRPr>
          </a:p>
          <a:p>
            <a:pPr indent="-342900" lvl="0" marL="457200" rtl="0" algn="l">
              <a:spcBef>
                <a:spcPts val="0"/>
              </a:spcBef>
              <a:spcAft>
                <a:spcPts val="0"/>
              </a:spcAft>
              <a:buSzPts val="1800"/>
              <a:buFont typeface="Montserrat"/>
              <a:buChar char="●"/>
            </a:pPr>
            <a:r>
              <a:rPr lang="en-GB">
                <a:latin typeface="Montserrat"/>
                <a:ea typeface="Montserrat"/>
                <a:cs typeface="Montserrat"/>
                <a:sym typeface="Montserrat"/>
              </a:rPr>
              <a:t>The reason why it makes sense to do this is that it solves the “</a:t>
            </a:r>
            <a:r>
              <a:rPr b="1" lang="en-GB">
                <a:latin typeface="Montserrat"/>
                <a:ea typeface="Montserrat"/>
                <a:cs typeface="Montserrat"/>
                <a:sym typeface="Montserrat"/>
              </a:rPr>
              <a:t>Dog chasing it’s own tail</a:t>
            </a:r>
            <a:r>
              <a:rPr lang="en-GB">
                <a:latin typeface="Montserrat"/>
                <a:ea typeface="Montserrat"/>
                <a:cs typeface="Montserrat"/>
                <a:sym typeface="Montserrat"/>
              </a:rPr>
              <a:t>” problem</a:t>
            </a:r>
            <a:endParaRPr>
              <a:latin typeface="Montserrat"/>
              <a:ea typeface="Montserrat"/>
              <a:cs typeface="Montserrat"/>
              <a:sym typeface="Montserrat"/>
            </a:endParaRPr>
          </a:p>
          <a:p>
            <a:pPr indent="0" lvl="0" marL="0" rtl="0" algn="l">
              <a:spcBef>
                <a:spcPts val="1600"/>
              </a:spcBef>
              <a:spcAft>
                <a:spcPts val="1600"/>
              </a:spcAft>
              <a:buNone/>
            </a:pPr>
            <a:r>
              <a:t/>
            </a:r>
            <a:endParaRPr>
              <a:latin typeface="Montserrat"/>
              <a:ea typeface="Montserrat"/>
              <a:cs typeface="Montserrat"/>
              <a:sym typeface="Montserrat"/>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2" name="Shape 182"/>
        <p:cNvGrpSpPr/>
        <p:nvPr/>
      </p:nvGrpSpPr>
      <p:grpSpPr>
        <a:xfrm>
          <a:off x="0" y="0"/>
          <a:ext cx="0" cy="0"/>
          <a:chOff x="0" y="0"/>
          <a:chExt cx="0" cy="0"/>
        </a:xfrm>
      </p:grpSpPr>
      <p:sp>
        <p:nvSpPr>
          <p:cNvPr id="183" name="Google Shape;183;p2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latin typeface="Montserrat"/>
                <a:ea typeface="Montserrat"/>
                <a:cs typeface="Montserrat"/>
                <a:sym typeface="Montserrat"/>
              </a:rPr>
              <a:t>Training Details</a:t>
            </a:r>
            <a:endParaRPr b="1">
              <a:latin typeface="Montserrat"/>
              <a:ea typeface="Montserrat"/>
              <a:cs typeface="Montserrat"/>
              <a:sym typeface="Montserrat"/>
            </a:endParaRPr>
          </a:p>
        </p:txBody>
      </p:sp>
      <p:sp>
        <p:nvSpPr>
          <p:cNvPr id="184" name="Google Shape;184;p27"/>
          <p:cNvSpPr txBox="1"/>
          <p:nvPr>
            <p:ph idx="1" type="body"/>
          </p:nvPr>
        </p:nvSpPr>
        <p:spPr>
          <a:xfrm>
            <a:off x="311700" y="1152475"/>
            <a:ext cx="8520600" cy="3503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Montserrat"/>
              <a:buChar char="●"/>
            </a:pPr>
            <a:r>
              <a:rPr lang="en-GB">
                <a:latin typeface="Montserrat"/>
                <a:ea typeface="Montserrat"/>
                <a:cs typeface="Montserrat"/>
                <a:sym typeface="Montserrat"/>
              </a:rPr>
              <a:t>RMSProp Optimizer is used in the paper. We did some study on this and found that while </a:t>
            </a:r>
            <a:r>
              <a:rPr b="1" lang="en-GB">
                <a:solidFill>
                  <a:srgbClr val="FF0000"/>
                </a:solidFill>
                <a:latin typeface="Montserrat"/>
                <a:ea typeface="Montserrat"/>
                <a:cs typeface="Montserrat"/>
                <a:sym typeface="Montserrat"/>
              </a:rPr>
              <a:t>Adam works better</a:t>
            </a:r>
            <a:r>
              <a:rPr lang="en-GB">
                <a:latin typeface="Montserrat"/>
                <a:ea typeface="Montserrat"/>
                <a:cs typeface="Montserrat"/>
                <a:sym typeface="Montserrat"/>
              </a:rPr>
              <a:t>, it was not invented during that time.</a:t>
            </a:r>
            <a:endParaRPr>
              <a:latin typeface="Montserrat"/>
              <a:ea typeface="Montserrat"/>
              <a:cs typeface="Montserrat"/>
              <a:sym typeface="Montserrat"/>
            </a:endParaRPr>
          </a:p>
          <a:p>
            <a:pPr indent="-342900" lvl="0" marL="457200" rtl="0" algn="l">
              <a:spcBef>
                <a:spcPts val="0"/>
              </a:spcBef>
              <a:spcAft>
                <a:spcPts val="0"/>
              </a:spcAft>
              <a:buSzPts val="1800"/>
              <a:buFont typeface="Montserrat"/>
              <a:buChar char="●"/>
            </a:pPr>
            <a:r>
              <a:rPr lang="en-GB">
                <a:latin typeface="Montserrat"/>
                <a:ea typeface="Montserrat"/>
                <a:cs typeface="Montserrat"/>
                <a:sym typeface="Montserrat"/>
              </a:rPr>
              <a:t>Annealing (like SA from AI) is done on the epsilon value from </a:t>
            </a:r>
            <a:r>
              <a:rPr b="1" lang="en-GB">
                <a:solidFill>
                  <a:srgbClr val="FF0000"/>
                </a:solidFill>
                <a:latin typeface="Montserrat"/>
                <a:ea typeface="Montserrat"/>
                <a:cs typeface="Montserrat"/>
                <a:sym typeface="Montserrat"/>
              </a:rPr>
              <a:t>1 to 0.1</a:t>
            </a:r>
            <a:r>
              <a:rPr lang="en-GB">
                <a:solidFill>
                  <a:srgbClr val="FF0000"/>
                </a:solidFill>
                <a:latin typeface="Montserrat"/>
                <a:ea typeface="Montserrat"/>
                <a:cs typeface="Montserrat"/>
                <a:sym typeface="Montserrat"/>
              </a:rPr>
              <a:t> </a:t>
            </a:r>
            <a:r>
              <a:rPr lang="en-GB">
                <a:latin typeface="Montserrat"/>
                <a:ea typeface="Montserrat"/>
                <a:cs typeface="Montserrat"/>
                <a:sym typeface="Montserrat"/>
              </a:rPr>
              <a:t>in the first </a:t>
            </a:r>
            <a:r>
              <a:rPr b="1" lang="en-GB">
                <a:latin typeface="Montserrat"/>
                <a:ea typeface="Montserrat"/>
                <a:cs typeface="Montserrat"/>
                <a:sym typeface="Montserrat"/>
              </a:rPr>
              <a:t>100000 frames, </a:t>
            </a:r>
            <a:r>
              <a:rPr lang="en-GB">
                <a:latin typeface="Montserrat"/>
                <a:ea typeface="Montserrat"/>
                <a:cs typeface="Montserrat"/>
                <a:sym typeface="Montserrat"/>
              </a:rPr>
              <a:t>after which epsilon is set to 0.1.</a:t>
            </a:r>
            <a:endParaRPr>
              <a:latin typeface="Montserrat"/>
              <a:ea typeface="Montserrat"/>
              <a:cs typeface="Montserrat"/>
              <a:sym typeface="Montserrat"/>
            </a:endParaRPr>
          </a:p>
          <a:p>
            <a:pPr indent="-342900" lvl="0" marL="457200" rtl="0" algn="l">
              <a:spcBef>
                <a:spcPts val="0"/>
              </a:spcBef>
              <a:spcAft>
                <a:spcPts val="0"/>
              </a:spcAft>
              <a:buSzPts val="1800"/>
              <a:buFont typeface="Montserrat"/>
              <a:buChar char="●"/>
            </a:pPr>
            <a:r>
              <a:rPr lang="en-GB">
                <a:latin typeface="Montserrat"/>
                <a:ea typeface="Montserrat"/>
                <a:cs typeface="Montserrat"/>
                <a:sym typeface="Montserrat"/>
              </a:rPr>
              <a:t>The network is trained for about </a:t>
            </a:r>
            <a:r>
              <a:rPr b="1" lang="en-GB">
                <a:solidFill>
                  <a:srgbClr val="FF0000"/>
                </a:solidFill>
                <a:latin typeface="Montserrat"/>
                <a:ea typeface="Montserrat"/>
                <a:cs typeface="Montserrat"/>
                <a:sym typeface="Montserrat"/>
              </a:rPr>
              <a:t>50 mn</a:t>
            </a:r>
            <a:r>
              <a:rPr lang="en-GB">
                <a:latin typeface="Montserrat"/>
                <a:ea typeface="Montserrat"/>
                <a:cs typeface="Montserrat"/>
                <a:sym typeface="Montserrat"/>
              </a:rPr>
              <a:t> frames till reward saturates (we were not able to do that much with our resources, hence we only went till 1.5 mn frames, and observed the increasing rewards.</a:t>
            </a:r>
            <a:endParaRPr>
              <a:latin typeface="Montserrat"/>
              <a:ea typeface="Montserrat"/>
              <a:cs typeface="Montserrat"/>
              <a:sym typeface="Montserrat"/>
            </a:endParaRPr>
          </a:p>
          <a:p>
            <a:pPr indent="-342900" lvl="0" marL="457200" rtl="0" algn="l">
              <a:spcBef>
                <a:spcPts val="0"/>
              </a:spcBef>
              <a:spcAft>
                <a:spcPts val="0"/>
              </a:spcAft>
              <a:buSzPts val="1800"/>
              <a:buFont typeface="Montserrat"/>
              <a:buChar char="●"/>
            </a:pPr>
            <a:r>
              <a:rPr lang="en-GB">
                <a:latin typeface="Montserrat"/>
                <a:ea typeface="Montserrat"/>
                <a:cs typeface="Montserrat"/>
                <a:sym typeface="Montserrat"/>
              </a:rPr>
              <a:t>Atari images from gym are 210x160x3, which has a lot of superfluous data, hence the paper rescales them to 84x84 and grayscales.</a:t>
            </a:r>
            <a:endParaRPr>
              <a:latin typeface="Montserrat"/>
              <a:ea typeface="Montserrat"/>
              <a:cs typeface="Montserrat"/>
              <a:sym typeface="Montserrat"/>
            </a:endParaRPr>
          </a:p>
          <a:p>
            <a:pPr indent="-342900" lvl="0" marL="457200" rtl="0" algn="l">
              <a:spcBef>
                <a:spcPts val="0"/>
              </a:spcBef>
              <a:spcAft>
                <a:spcPts val="0"/>
              </a:spcAft>
              <a:buSzPts val="1800"/>
              <a:buFont typeface="Montserrat"/>
              <a:buChar char="●"/>
            </a:pPr>
            <a:r>
              <a:rPr lang="en-GB">
                <a:latin typeface="Montserrat"/>
                <a:ea typeface="Montserrat"/>
                <a:cs typeface="Montserrat"/>
                <a:sym typeface="Montserrat"/>
              </a:rPr>
              <a:t>Stack the 4 most recent frames to give velocity information.</a:t>
            </a:r>
            <a:endParaRPr>
              <a:latin typeface="Montserrat"/>
              <a:ea typeface="Montserrat"/>
              <a:cs typeface="Montserrat"/>
              <a:sym typeface="Montserrat"/>
            </a:endParaRPr>
          </a:p>
          <a:p>
            <a:pPr indent="0" lvl="0" marL="0" rtl="0" algn="l">
              <a:spcBef>
                <a:spcPts val="1600"/>
              </a:spcBef>
              <a:spcAft>
                <a:spcPts val="1600"/>
              </a:spcAft>
              <a:buNone/>
            </a:pPr>
            <a:r>
              <a:t/>
            </a:r>
            <a:endParaRPr>
              <a:latin typeface="Montserrat"/>
              <a:ea typeface="Montserrat"/>
              <a:cs typeface="Montserrat"/>
              <a:sym typeface="Montserrat"/>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8" name="Shape 188"/>
        <p:cNvGrpSpPr/>
        <p:nvPr/>
      </p:nvGrpSpPr>
      <p:grpSpPr>
        <a:xfrm>
          <a:off x="0" y="0"/>
          <a:ext cx="0" cy="0"/>
          <a:chOff x="0" y="0"/>
          <a:chExt cx="0" cy="0"/>
        </a:xfrm>
      </p:grpSpPr>
      <p:sp>
        <p:nvSpPr>
          <p:cNvPr id="189" name="Google Shape;189;p2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latin typeface="Montserrat"/>
                <a:ea typeface="Montserrat"/>
                <a:cs typeface="Montserrat"/>
                <a:sym typeface="Montserrat"/>
              </a:rPr>
              <a:t>Training Details (continued)</a:t>
            </a:r>
            <a:endParaRPr b="1">
              <a:latin typeface="Montserrat"/>
              <a:ea typeface="Montserrat"/>
              <a:cs typeface="Montserrat"/>
              <a:sym typeface="Montserrat"/>
            </a:endParaRPr>
          </a:p>
        </p:txBody>
      </p:sp>
      <p:sp>
        <p:nvSpPr>
          <p:cNvPr id="190" name="Google Shape;190;p28"/>
          <p:cNvSpPr txBox="1"/>
          <p:nvPr>
            <p:ph idx="1" type="body"/>
          </p:nvPr>
        </p:nvSpPr>
        <p:spPr>
          <a:xfrm>
            <a:off x="311700" y="1406775"/>
            <a:ext cx="8520600" cy="3249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Montserrat"/>
              <a:buChar char="●"/>
            </a:pPr>
            <a:r>
              <a:rPr lang="en-GB">
                <a:latin typeface="Montserrat"/>
                <a:ea typeface="Montserrat"/>
                <a:cs typeface="Montserrat"/>
                <a:sym typeface="Montserrat"/>
              </a:rPr>
              <a:t>Both </a:t>
            </a:r>
            <a:r>
              <a:rPr b="1" lang="en-GB">
                <a:latin typeface="Montserrat"/>
                <a:ea typeface="Montserrat"/>
                <a:cs typeface="Montserrat"/>
                <a:sym typeface="Montserrat"/>
              </a:rPr>
              <a:t>rewards and gradients</a:t>
            </a:r>
            <a:r>
              <a:rPr lang="en-GB">
                <a:latin typeface="Montserrat"/>
                <a:ea typeface="Montserrat"/>
                <a:cs typeface="Montserrat"/>
                <a:sym typeface="Montserrat"/>
              </a:rPr>
              <a:t> were </a:t>
            </a:r>
            <a:r>
              <a:rPr b="1" lang="en-GB">
                <a:latin typeface="Montserrat"/>
                <a:ea typeface="Montserrat"/>
                <a:cs typeface="Montserrat"/>
                <a:sym typeface="Montserrat"/>
              </a:rPr>
              <a:t>clipped at [-1, 1]</a:t>
            </a:r>
            <a:r>
              <a:rPr lang="en-GB">
                <a:latin typeface="Montserrat"/>
                <a:ea typeface="Montserrat"/>
                <a:cs typeface="Montserrat"/>
                <a:sym typeface="Montserrat"/>
              </a:rPr>
              <a:t>. We experimented with and without these constraints. Clipping of gradients was done by using a</a:t>
            </a:r>
            <a:r>
              <a:rPr b="1" lang="en-GB">
                <a:solidFill>
                  <a:srgbClr val="FF0000"/>
                </a:solidFill>
                <a:latin typeface="Montserrat"/>
                <a:ea typeface="Montserrat"/>
                <a:cs typeface="Montserrat"/>
                <a:sym typeface="Montserrat"/>
              </a:rPr>
              <a:t> “Huber Loss” </a:t>
            </a:r>
            <a:r>
              <a:rPr lang="en-GB">
                <a:latin typeface="Montserrat"/>
                <a:ea typeface="Montserrat"/>
                <a:cs typeface="Montserrat"/>
                <a:sym typeface="Montserrat"/>
              </a:rPr>
              <a:t>for calculating loss values </a:t>
            </a:r>
            <a:endParaRPr>
              <a:latin typeface="Montserrat"/>
              <a:ea typeface="Montserrat"/>
              <a:cs typeface="Montserrat"/>
              <a:sym typeface="Montserrat"/>
            </a:endParaRPr>
          </a:p>
          <a:p>
            <a:pPr indent="-342900" lvl="0" marL="457200" rtl="0" algn="l">
              <a:spcBef>
                <a:spcPts val="0"/>
              </a:spcBef>
              <a:spcAft>
                <a:spcPts val="0"/>
              </a:spcAft>
              <a:buSzPts val="1800"/>
              <a:buFont typeface="Montserrat"/>
              <a:buChar char="●"/>
            </a:pPr>
            <a:r>
              <a:rPr lang="en-GB">
                <a:latin typeface="Montserrat"/>
                <a:ea typeface="Montserrat"/>
                <a:cs typeface="Montserrat"/>
                <a:sym typeface="Montserrat"/>
              </a:rPr>
              <a:t>Instead of every frame, the paper selects an action on every 4th frame, thus this makes it less expensive to run the emulator for one step than to have the agent select an action. </a:t>
            </a:r>
            <a:endParaRPr>
              <a:latin typeface="Montserrat"/>
              <a:ea typeface="Montserrat"/>
              <a:cs typeface="Montserrat"/>
              <a:sym typeface="Montserrat"/>
            </a:endParaRPr>
          </a:p>
          <a:p>
            <a:pPr indent="-342900" lvl="0" marL="457200" rtl="0" algn="l">
              <a:spcBef>
                <a:spcPts val="0"/>
              </a:spcBef>
              <a:spcAft>
                <a:spcPts val="0"/>
              </a:spcAft>
              <a:buSzPts val="1800"/>
              <a:buFont typeface="Montserrat"/>
              <a:buChar char="●"/>
            </a:pPr>
            <a:r>
              <a:rPr lang="en-GB">
                <a:latin typeface="Montserrat"/>
                <a:ea typeface="Montserrat"/>
                <a:cs typeface="Montserrat"/>
                <a:sym typeface="Montserrat"/>
              </a:rPr>
              <a:t>Hyperparameter search was done using “informal search” and not any formal grid search algorithm due to the curse of </a:t>
            </a:r>
            <a:r>
              <a:rPr lang="en-GB">
                <a:latin typeface="Montserrat"/>
                <a:ea typeface="Montserrat"/>
                <a:cs typeface="Montserrat"/>
                <a:sym typeface="Montserrat"/>
              </a:rPr>
              <a:t>dimensionality</a:t>
            </a:r>
            <a:r>
              <a:rPr lang="en-GB">
                <a:latin typeface="Montserrat"/>
                <a:ea typeface="Montserrat"/>
                <a:cs typeface="Montserrat"/>
                <a:sym typeface="Montserrat"/>
              </a:rPr>
              <a:t>.</a:t>
            </a:r>
            <a:endParaRPr>
              <a:latin typeface="Montserrat"/>
              <a:ea typeface="Montserrat"/>
              <a:cs typeface="Montserrat"/>
              <a:sym typeface="Montserrat"/>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4" name="Shape 194"/>
        <p:cNvGrpSpPr/>
        <p:nvPr/>
      </p:nvGrpSpPr>
      <p:grpSpPr>
        <a:xfrm>
          <a:off x="0" y="0"/>
          <a:ext cx="0" cy="0"/>
          <a:chOff x="0" y="0"/>
          <a:chExt cx="0" cy="0"/>
        </a:xfrm>
      </p:grpSpPr>
      <p:pic>
        <p:nvPicPr>
          <p:cNvPr id="195" name="Google Shape;195;p29"/>
          <p:cNvPicPr preferRelativeResize="0"/>
          <p:nvPr/>
        </p:nvPicPr>
        <p:blipFill>
          <a:blip r:embed="rId3">
            <a:alphaModFix/>
          </a:blip>
          <a:stretch>
            <a:fillRect/>
          </a:stretch>
        </p:blipFill>
        <p:spPr>
          <a:xfrm>
            <a:off x="2702125" y="45525"/>
            <a:ext cx="6441874" cy="5052450"/>
          </a:xfrm>
          <a:prstGeom prst="rect">
            <a:avLst/>
          </a:prstGeom>
          <a:noFill/>
          <a:ln>
            <a:noFill/>
          </a:ln>
        </p:spPr>
      </p:pic>
      <p:sp>
        <p:nvSpPr>
          <p:cNvPr id="196" name="Google Shape;196;p29"/>
          <p:cNvSpPr txBox="1"/>
          <p:nvPr/>
        </p:nvSpPr>
        <p:spPr>
          <a:xfrm>
            <a:off x="636400" y="0"/>
            <a:ext cx="1138800" cy="485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800">
              <a:solidFill>
                <a:schemeClr val="dk1"/>
              </a:solidFill>
            </a:endParaRPr>
          </a:p>
          <a:p>
            <a:pPr indent="0" lvl="0" marL="0" rtl="0" algn="l">
              <a:spcBef>
                <a:spcPts val="0"/>
              </a:spcBef>
              <a:spcAft>
                <a:spcPts val="0"/>
              </a:spcAft>
              <a:buNone/>
            </a:pPr>
            <a:r>
              <a:t/>
            </a:r>
            <a:endParaRPr sz="2800">
              <a:solidFill>
                <a:schemeClr val="dk1"/>
              </a:solidFill>
            </a:endParaRPr>
          </a:p>
          <a:p>
            <a:pPr indent="0" lvl="0" marL="0" rtl="0" algn="l">
              <a:spcBef>
                <a:spcPts val="0"/>
              </a:spcBef>
              <a:spcAft>
                <a:spcPts val="0"/>
              </a:spcAft>
              <a:buNone/>
            </a:pPr>
            <a:r>
              <a:rPr lang="en-GB" sz="2800">
                <a:solidFill>
                  <a:schemeClr val="dk1"/>
                </a:solidFill>
              </a:rPr>
              <a:t>T</a:t>
            </a:r>
            <a:endParaRPr sz="2800">
              <a:solidFill>
                <a:schemeClr val="dk1"/>
              </a:solidFill>
            </a:endParaRPr>
          </a:p>
          <a:p>
            <a:pPr indent="0" lvl="0" marL="0" rtl="0" algn="l">
              <a:spcBef>
                <a:spcPts val="0"/>
              </a:spcBef>
              <a:spcAft>
                <a:spcPts val="0"/>
              </a:spcAft>
              <a:buNone/>
            </a:pPr>
            <a:r>
              <a:rPr lang="en-GB" sz="2800">
                <a:solidFill>
                  <a:schemeClr val="dk1"/>
                </a:solidFill>
              </a:rPr>
              <a:t>H</a:t>
            </a:r>
            <a:endParaRPr sz="2800">
              <a:solidFill>
                <a:schemeClr val="dk1"/>
              </a:solidFill>
            </a:endParaRPr>
          </a:p>
          <a:p>
            <a:pPr indent="0" lvl="0" marL="0" rtl="0" algn="l">
              <a:spcBef>
                <a:spcPts val="0"/>
              </a:spcBef>
              <a:spcAft>
                <a:spcPts val="0"/>
              </a:spcAft>
              <a:buNone/>
            </a:pPr>
            <a:r>
              <a:rPr lang="en-GB" sz="2800">
                <a:solidFill>
                  <a:schemeClr val="dk1"/>
                </a:solidFill>
              </a:rPr>
              <a:t>E</a:t>
            </a:r>
            <a:endParaRPr sz="2800">
              <a:solidFill>
                <a:schemeClr val="dk1"/>
              </a:solidFill>
            </a:endParaRPr>
          </a:p>
          <a:p>
            <a:pPr indent="0" lvl="0" marL="0" rtl="0" algn="l">
              <a:spcBef>
                <a:spcPts val="0"/>
              </a:spcBef>
              <a:spcAft>
                <a:spcPts val="0"/>
              </a:spcAft>
              <a:buNone/>
            </a:pPr>
            <a:r>
              <a:t/>
            </a:r>
            <a:endParaRPr sz="2800">
              <a:solidFill>
                <a:schemeClr val="dk1"/>
              </a:solidFill>
            </a:endParaRPr>
          </a:p>
          <a:p>
            <a:pPr indent="0" lvl="0" marL="0" rtl="0" algn="l">
              <a:spcBef>
                <a:spcPts val="0"/>
              </a:spcBef>
              <a:spcAft>
                <a:spcPts val="0"/>
              </a:spcAft>
              <a:buNone/>
            </a:pPr>
            <a:r>
              <a:rPr lang="en-GB" sz="2800">
                <a:solidFill>
                  <a:schemeClr val="dk1"/>
                </a:solidFill>
              </a:rPr>
              <a:t>A</a:t>
            </a:r>
            <a:endParaRPr sz="2800">
              <a:solidFill>
                <a:schemeClr val="dk1"/>
              </a:solidFill>
            </a:endParaRPr>
          </a:p>
          <a:p>
            <a:pPr indent="0" lvl="0" marL="0" rtl="0" algn="l">
              <a:spcBef>
                <a:spcPts val="0"/>
              </a:spcBef>
              <a:spcAft>
                <a:spcPts val="0"/>
              </a:spcAft>
              <a:buNone/>
            </a:pPr>
            <a:r>
              <a:rPr lang="en-GB" sz="2800">
                <a:solidFill>
                  <a:schemeClr val="dk1"/>
                </a:solidFill>
              </a:rPr>
              <a:t>L</a:t>
            </a:r>
            <a:endParaRPr sz="2800">
              <a:solidFill>
                <a:schemeClr val="dk1"/>
              </a:solidFill>
            </a:endParaRPr>
          </a:p>
          <a:p>
            <a:pPr indent="0" lvl="0" marL="0" rtl="0" algn="l">
              <a:spcBef>
                <a:spcPts val="0"/>
              </a:spcBef>
              <a:spcAft>
                <a:spcPts val="0"/>
              </a:spcAft>
              <a:buNone/>
            </a:pPr>
            <a:r>
              <a:rPr lang="en-GB" sz="2800">
                <a:solidFill>
                  <a:schemeClr val="dk1"/>
                </a:solidFill>
              </a:rPr>
              <a:t>G</a:t>
            </a:r>
            <a:endParaRPr sz="2800">
              <a:solidFill>
                <a:schemeClr val="dk1"/>
              </a:solidFill>
            </a:endParaRPr>
          </a:p>
          <a:p>
            <a:pPr indent="0" lvl="0" marL="0" rtl="0" algn="l">
              <a:spcBef>
                <a:spcPts val="0"/>
              </a:spcBef>
              <a:spcAft>
                <a:spcPts val="0"/>
              </a:spcAft>
              <a:buNone/>
            </a:pPr>
            <a:r>
              <a:rPr lang="en-GB" sz="2800">
                <a:solidFill>
                  <a:schemeClr val="dk1"/>
                </a:solidFill>
              </a:rPr>
              <a:t>O</a:t>
            </a:r>
            <a:endParaRPr sz="2800">
              <a:solidFill>
                <a:schemeClr val="dk1"/>
              </a:solidFill>
            </a:endParaRPr>
          </a:p>
          <a:p>
            <a:pPr indent="0" lvl="0" marL="0" rtl="0" algn="l">
              <a:spcBef>
                <a:spcPts val="0"/>
              </a:spcBef>
              <a:spcAft>
                <a:spcPts val="0"/>
              </a:spcAft>
              <a:buNone/>
            </a:pPr>
            <a:r>
              <a:t/>
            </a:r>
            <a:endParaRPr sz="2800">
              <a:solidFill>
                <a:schemeClr val="dk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0" name="Shape 200"/>
        <p:cNvGrpSpPr/>
        <p:nvPr/>
      </p:nvGrpSpPr>
      <p:grpSpPr>
        <a:xfrm>
          <a:off x="0" y="0"/>
          <a:ext cx="0" cy="0"/>
          <a:chOff x="0" y="0"/>
          <a:chExt cx="0" cy="0"/>
        </a:xfrm>
      </p:grpSpPr>
      <p:sp>
        <p:nvSpPr>
          <p:cNvPr id="201" name="Google Shape;201;p30"/>
          <p:cNvSpPr txBox="1"/>
          <p:nvPr>
            <p:ph type="title"/>
          </p:nvPr>
        </p:nvSpPr>
        <p:spPr>
          <a:xfrm>
            <a:off x="701525" y="414475"/>
            <a:ext cx="5609700" cy="598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a:t>Our Results (mid training GIFs)</a:t>
            </a:r>
            <a:endParaRPr/>
          </a:p>
        </p:txBody>
      </p:sp>
      <p:pic>
        <p:nvPicPr>
          <p:cNvPr id="202" name="Google Shape;202;p30"/>
          <p:cNvPicPr preferRelativeResize="0"/>
          <p:nvPr/>
        </p:nvPicPr>
        <p:blipFill>
          <a:blip r:embed="rId3">
            <a:alphaModFix/>
          </a:blip>
          <a:stretch>
            <a:fillRect/>
          </a:stretch>
        </p:blipFill>
        <p:spPr>
          <a:xfrm>
            <a:off x="701525" y="1183950"/>
            <a:ext cx="2914838" cy="3825725"/>
          </a:xfrm>
          <a:prstGeom prst="rect">
            <a:avLst/>
          </a:prstGeom>
          <a:noFill/>
          <a:ln>
            <a:noFill/>
          </a:ln>
        </p:spPr>
      </p:pic>
      <p:pic>
        <p:nvPicPr>
          <p:cNvPr id="203" name="Google Shape;203;p30"/>
          <p:cNvPicPr preferRelativeResize="0"/>
          <p:nvPr/>
        </p:nvPicPr>
        <p:blipFill/>
        <p:spPr>
          <a:xfrm>
            <a:off x="5088488" y="1183950"/>
            <a:ext cx="2914838" cy="38257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7" name="Shape 207"/>
        <p:cNvGrpSpPr/>
        <p:nvPr/>
      </p:nvGrpSpPr>
      <p:grpSpPr>
        <a:xfrm>
          <a:off x="0" y="0"/>
          <a:ext cx="0" cy="0"/>
          <a:chOff x="0" y="0"/>
          <a:chExt cx="0" cy="0"/>
        </a:xfrm>
      </p:grpSpPr>
      <p:sp>
        <p:nvSpPr>
          <p:cNvPr id="208" name="Google Shape;208;p31"/>
          <p:cNvSpPr txBox="1"/>
          <p:nvPr>
            <p:ph type="title"/>
          </p:nvPr>
        </p:nvSpPr>
        <p:spPr>
          <a:xfrm>
            <a:off x="701525" y="414475"/>
            <a:ext cx="7638900" cy="598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a:t>The Paper’s</a:t>
            </a:r>
            <a:r>
              <a:rPr lang="en-GB"/>
              <a:t> Results (Fully Trained GIFs)</a:t>
            </a:r>
            <a:endParaRPr/>
          </a:p>
        </p:txBody>
      </p:sp>
      <p:pic>
        <p:nvPicPr>
          <p:cNvPr id="209" name="Google Shape;209;p31"/>
          <p:cNvPicPr preferRelativeResize="0"/>
          <p:nvPr/>
        </p:nvPicPr>
        <p:blipFill/>
        <p:spPr>
          <a:xfrm>
            <a:off x="701513" y="1165375"/>
            <a:ext cx="2914838" cy="3825725"/>
          </a:xfrm>
          <a:prstGeom prst="rect">
            <a:avLst/>
          </a:prstGeom>
          <a:noFill/>
          <a:ln>
            <a:noFill/>
          </a:ln>
        </p:spPr>
      </p:pic>
      <p:pic>
        <p:nvPicPr>
          <p:cNvPr id="210" name="Google Shape;210;p31"/>
          <p:cNvPicPr preferRelativeResize="0"/>
          <p:nvPr/>
        </p:nvPicPr>
        <p:blipFill/>
        <p:spPr>
          <a:xfrm>
            <a:off x="5132752" y="1165375"/>
            <a:ext cx="2914838" cy="38257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4" name="Shape 214"/>
        <p:cNvGrpSpPr/>
        <p:nvPr/>
      </p:nvGrpSpPr>
      <p:grpSpPr>
        <a:xfrm>
          <a:off x="0" y="0"/>
          <a:ext cx="0" cy="0"/>
          <a:chOff x="0" y="0"/>
          <a:chExt cx="0" cy="0"/>
        </a:xfrm>
      </p:grpSpPr>
      <p:sp>
        <p:nvSpPr>
          <p:cNvPr id="215" name="Google Shape;215;p3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latin typeface="Montserrat"/>
                <a:ea typeface="Montserrat"/>
                <a:cs typeface="Montserrat"/>
                <a:sym typeface="Montserrat"/>
              </a:rPr>
              <a:t>Understanding the Difference</a:t>
            </a:r>
            <a:r>
              <a:rPr b="1" lang="en-GB">
                <a:latin typeface="Montserrat"/>
                <a:ea typeface="Montserrat"/>
                <a:cs typeface="Montserrat"/>
                <a:sym typeface="Montserrat"/>
              </a:rPr>
              <a:t> </a:t>
            </a:r>
            <a:endParaRPr b="1">
              <a:latin typeface="Montserrat"/>
              <a:ea typeface="Montserrat"/>
              <a:cs typeface="Montserrat"/>
              <a:sym typeface="Montserrat"/>
            </a:endParaRPr>
          </a:p>
        </p:txBody>
      </p:sp>
      <p:pic>
        <p:nvPicPr>
          <p:cNvPr id="216" name="Google Shape;216;p32"/>
          <p:cNvPicPr preferRelativeResize="0"/>
          <p:nvPr/>
        </p:nvPicPr>
        <p:blipFill>
          <a:blip r:embed="rId3">
            <a:alphaModFix/>
          </a:blip>
          <a:stretch>
            <a:fillRect/>
          </a:stretch>
        </p:blipFill>
        <p:spPr>
          <a:xfrm>
            <a:off x="2204350" y="1152475"/>
            <a:ext cx="4735300" cy="3476625"/>
          </a:xfrm>
          <a:prstGeom prst="rect">
            <a:avLst/>
          </a:prstGeom>
          <a:noFill/>
          <a:ln>
            <a:noFill/>
          </a:ln>
        </p:spPr>
      </p:pic>
      <p:cxnSp>
        <p:nvCxnSpPr>
          <p:cNvPr id="217" name="Google Shape;217;p32"/>
          <p:cNvCxnSpPr/>
          <p:nvPr/>
        </p:nvCxnSpPr>
        <p:spPr>
          <a:xfrm rot="10800000">
            <a:off x="3007075" y="4231925"/>
            <a:ext cx="177000" cy="204000"/>
          </a:xfrm>
          <a:prstGeom prst="straightConnector1">
            <a:avLst/>
          </a:prstGeom>
          <a:noFill/>
          <a:ln cap="flat" cmpd="sng" w="9525">
            <a:solidFill>
              <a:srgbClr val="FF0000"/>
            </a:solidFill>
            <a:prstDash val="solid"/>
            <a:round/>
            <a:headEnd len="med" w="med" type="none"/>
            <a:tailEnd len="med" w="med" type="triangle"/>
          </a:ln>
        </p:spPr>
      </p:cxnSp>
      <p:cxnSp>
        <p:nvCxnSpPr>
          <p:cNvPr id="218" name="Google Shape;218;p32"/>
          <p:cNvCxnSpPr/>
          <p:nvPr/>
        </p:nvCxnSpPr>
        <p:spPr>
          <a:xfrm rot="10800000">
            <a:off x="3877975" y="2353875"/>
            <a:ext cx="449100" cy="626100"/>
          </a:xfrm>
          <a:prstGeom prst="straightConnector1">
            <a:avLst/>
          </a:prstGeom>
          <a:noFill/>
          <a:ln cap="flat" cmpd="sng" w="9525">
            <a:solidFill>
              <a:srgbClr val="FF0000"/>
            </a:solidFill>
            <a:prstDash val="solid"/>
            <a:round/>
            <a:headEnd len="med" w="med" type="none"/>
            <a:tailEnd len="med" w="med" type="triangle"/>
          </a:ln>
        </p:spPr>
      </p:cxn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noFill/>
      </p:bgPr>
    </p:bg>
    <p:spTree>
      <p:nvGrpSpPr>
        <p:cNvPr id="222" name="Shape 222"/>
        <p:cNvGrpSpPr/>
        <p:nvPr/>
      </p:nvGrpSpPr>
      <p:grpSpPr>
        <a:xfrm>
          <a:off x="0" y="0"/>
          <a:ext cx="0" cy="0"/>
          <a:chOff x="0" y="0"/>
          <a:chExt cx="0" cy="0"/>
        </a:xfrm>
      </p:grpSpPr>
      <p:sp>
        <p:nvSpPr>
          <p:cNvPr id="223" name="Google Shape;223;p33"/>
          <p:cNvSpPr txBox="1"/>
          <p:nvPr>
            <p:ph type="title"/>
          </p:nvPr>
        </p:nvSpPr>
        <p:spPr>
          <a:xfrm>
            <a:off x="1490750" y="81050"/>
            <a:ext cx="6553800" cy="598500"/>
          </a:xfrm>
          <a:prstGeom prst="rect">
            <a:avLst/>
          </a:prstGeom>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a:solidFill>
                  <a:srgbClr val="000000"/>
                </a:solidFill>
              </a:rPr>
              <a:t>Our Results (rewards over time)</a:t>
            </a:r>
            <a:endParaRPr>
              <a:solidFill>
                <a:srgbClr val="000000"/>
              </a:solidFill>
            </a:endParaRPr>
          </a:p>
        </p:txBody>
      </p:sp>
      <p:pic>
        <p:nvPicPr>
          <p:cNvPr id="224" name="Google Shape;224;p33"/>
          <p:cNvPicPr preferRelativeResize="0"/>
          <p:nvPr/>
        </p:nvPicPr>
        <p:blipFill>
          <a:blip r:embed="rId3">
            <a:alphaModFix/>
          </a:blip>
          <a:stretch>
            <a:fillRect/>
          </a:stretch>
        </p:blipFill>
        <p:spPr>
          <a:xfrm>
            <a:off x="142875" y="557075"/>
            <a:ext cx="8858249" cy="2490925"/>
          </a:xfrm>
          <a:prstGeom prst="rect">
            <a:avLst/>
          </a:prstGeom>
          <a:noFill/>
          <a:ln>
            <a:noFill/>
          </a:ln>
        </p:spPr>
      </p:pic>
      <p:pic>
        <p:nvPicPr>
          <p:cNvPr id="225" name="Google Shape;225;p33"/>
          <p:cNvPicPr preferRelativeResize="0"/>
          <p:nvPr/>
        </p:nvPicPr>
        <p:blipFill>
          <a:blip r:embed="rId4">
            <a:alphaModFix/>
          </a:blip>
          <a:stretch>
            <a:fillRect/>
          </a:stretch>
        </p:blipFill>
        <p:spPr>
          <a:xfrm>
            <a:off x="142875" y="2891175"/>
            <a:ext cx="8858249" cy="2333950"/>
          </a:xfrm>
          <a:prstGeom prst="rect">
            <a:avLst/>
          </a:prstGeom>
          <a:noFill/>
          <a:ln>
            <a:noFill/>
          </a:ln>
        </p:spPr>
      </p:pic>
      <p:sp>
        <p:nvSpPr>
          <p:cNvPr id="226" name="Google Shape;226;p33"/>
          <p:cNvSpPr txBox="1"/>
          <p:nvPr/>
        </p:nvSpPr>
        <p:spPr>
          <a:xfrm>
            <a:off x="680350" y="721175"/>
            <a:ext cx="1442400" cy="34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a:t>Double DQN</a:t>
            </a:r>
            <a:endParaRPr b="1"/>
          </a:p>
          <a:p>
            <a:pPr indent="0" lvl="0" marL="0" rtl="0" algn="l">
              <a:spcBef>
                <a:spcPts val="0"/>
              </a:spcBef>
              <a:spcAft>
                <a:spcPts val="0"/>
              </a:spcAft>
              <a:buNone/>
            </a:pPr>
            <a:r>
              <a:t/>
            </a:r>
            <a:endParaRPr b="1"/>
          </a:p>
        </p:txBody>
      </p:sp>
      <p:sp>
        <p:nvSpPr>
          <p:cNvPr id="227" name="Google Shape;227;p33"/>
          <p:cNvSpPr txBox="1"/>
          <p:nvPr/>
        </p:nvSpPr>
        <p:spPr>
          <a:xfrm>
            <a:off x="802825" y="3102425"/>
            <a:ext cx="802800" cy="34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a:t>DQN</a:t>
            </a:r>
            <a:endParaRPr b="1"/>
          </a:p>
          <a:p>
            <a:pPr indent="0" lvl="0" marL="0" rtl="0" algn="l">
              <a:spcBef>
                <a:spcPts val="0"/>
              </a:spcBef>
              <a:spcAft>
                <a:spcPts val="0"/>
              </a:spcAft>
              <a:buNone/>
            </a:pPr>
            <a:r>
              <a:t/>
            </a:r>
            <a:endParaRPr b="1"/>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noFill/>
      </p:bgPr>
    </p:bg>
    <p:spTree>
      <p:nvGrpSpPr>
        <p:cNvPr id="231" name="Shape 231"/>
        <p:cNvGrpSpPr/>
        <p:nvPr/>
      </p:nvGrpSpPr>
      <p:grpSpPr>
        <a:xfrm>
          <a:off x="0" y="0"/>
          <a:ext cx="0" cy="0"/>
          <a:chOff x="0" y="0"/>
          <a:chExt cx="0" cy="0"/>
        </a:xfrm>
      </p:grpSpPr>
      <p:sp>
        <p:nvSpPr>
          <p:cNvPr id="232" name="Google Shape;232;p34"/>
          <p:cNvSpPr txBox="1"/>
          <p:nvPr>
            <p:ph type="title"/>
          </p:nvPr>
        </p:nvSpPr>
        <p:spPr>
          <a:xfrm>
            <a:off x="701525" y="414475"/>
            <a:ext cx="5609700" cy="598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a:solidFill>
                  <a:srgbClr val="000000"/>
                </a:solidFill>
              </a:rPr>
              <a:t>Our Results (losses over frames)</a:t>
            </a:r>
            <a:endParaRPr>
              <a:solidFill>
                <a:srgbClr val="000000"/>
              </a:solidFill>
            </a:endParaRPr>
          </a:p>
        </p:txBody>
      </p:sp>
      <p:pic>
        <p:nvPicPr>
          <p:cNvPr id="233" name="Google Shape;233;p34"/>
          <p:cNvPicPr preferRelativeResize="0"/>
          <p:nvPr/>
        </p:nvPicPr>
        <p:blipFill>
          <a:blip r:embed="rId3">
            <a:alphaModFix/>
          </a:blip>
          <a:stretch>
            <a:fillRect/>
          </a:stretch>
        </p:blipFill>
        <p:spPr>
          <a:xfrm>
            <a:off x="0" y="1190095"/>
            <a:ext cx="9144001" cy="322590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7" name="Shape 237"/>
        <p:cNvGrpSpPr/>
        <p:nvPr/>
      </p:nvGrpSpPr>
      <p:grpSpPr>
        <a:xfrm>
          <a:off x="0" y="0"/>
          <a:ext cx="0" cy="0"/>
          <a:chOff x="0" y="0"/>
          <a:chExt cx="0" cy="0"/>
        </a:xfrm>
      </p:grpSpPr>
      <p:sp>
        <p:nvSpPr>
          <p:cNvPr id="238" name="Google Shape;238;p3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Further Improvements </a:t>
            </a:r>
            <a:endParaRPr/>
          </a:p>
        </p:txBody>
      </p:sp>
      <p:sp>
        <p:nvSpPr>
          <p:cNvPr id="239" name="Google Shape;239;p35"/>
          <p:cNvSpPr txBox="1"/>
          <p:nvPr/>
        </p:nvSpPr>
        <p:spPr>
          <a:xfrm>
            <a:off x="642200" y="2126225"/>
            <a:ext cx="2195100" cy="444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600">
                <a:solidFill>
                  <a:srgbClr val="FFFFFF"/>
                </a:solidFill>
                <a:latin typeface="Montserrat"/>
                <a:ea typeface="Montserrat"/>
                <a:cs typeface="Montserrat"/>
                <a:sym typeface="Montserrat"/>
              </a:rPr>
              <a:t>Multi-step Returns</a:t>
            </a:r>
            <a:endParaRPr/>
          </a:p>
        </p:txBody>
      </p:sp>
      <p:sp>
        <p:nvSpPr>
          <p:cNvPr id="240" name="Google Shape;240;p35"/>
          <p:cNvSpPr txBox="1"/>
          <p:nvPr/>
        </p:nvSpPr>
        <p:spPr>
          <a:xfrm>
            <a:off x="812750" y="3532888"/>
            <a:ext cx="1854000" cy="444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600">
                <a:solidFill>
                  <a:srgbClr val="FFFFFF"/>
                </a:solidFill>
                <a:latin typeface="Montserrat"/>
                <a:ea typeface="Montserrat"/>
                <a:cs typeface="Montserrat"/>
                <a:sym typeface="Montserrat"/>
              </a:rPr>
              <a:t>Noisy Networks</a:t>
            </a:r>
            <a:endParaRPr/>
          </a:p>
        </p:txBody>
      </p:sp>
      <p:sp>
        <p:nvSpPr>
          <p:cNvPr id="241" name="Google Shape;241;p35"/>
          <p:cNvSpPr txBox="1"/>
          <p:nvPr/>
        </p:nvSpPr>
        <p:spPr>
          <a:xfrm>
            <a:off x="6633425" y="1907325"/>
            <a:ext cx="1769100" cy="873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600">
                <a:solidFill>
                  <a:srgbClr val="FFFFFF"/>
                </a:solidFill>
                <a:latin typeface="Montserrat"/>
                <a:ea typeface="Montserrat"/>
                <a:cs typeface="Montserrat"/>
                <a:sym typeface="Montserrat"/>
              </a:rPr>
              <a:t>Prioritised Experience Replay</a:t>
            </a:r>
            <a:endParaRPr/>
          </a:p>
        </p:txBody>
      </p:sp>
      <p:sp>
        <p:nvSpPr>
          <p:cNvPr id="242" name="Google Shape;242;p35"/>
          <p:cNvSpPr txBox="1"/>
          <p:nvPr/>
        </p:nvSpPr>
        <p:spPr>
          <a:xfrm>
            <a:off x="6590985" y="3532888"/>
            <a:ext cx="1854000" cy="444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600">
                <a:solidFill>
                  <a:srgbClr val="FFFFFF"/>
                </a:solidFill>
                <a:latin typeface="Montserrat"/>
                <a:ea typeface="Montserrat"/>
                <a:cs typeface="Montserrat"/>
                <a:sym typeface="Montserrat"/>
              </a:rPr>
              <a:t>Dueling Networks Architecture</a:t>
            </a:r>
            <a:endParaRPr/>
          </a:p>
        </p:txBody>
      </p:sp>
      <p:cxnSp>
        <p:nvCxnSpPr>
          <p:cNvPr id="243" name="Google Shape;243;p35"/>
          <p:cNvCxnSpPr/>
          <p:nvPr/>
        </p:nvCxnSpPr>
        <p:spPr>
          <a:xfrm flipH="1">
            <a:off x="780745" y="1641850"/>
            <a:ext cx="7596300" cy="10500"/>
          </a:xfrm>
          <a:prstGeom prst="straightConnector1">
            <a:avLst/>
          </a:prstGeom>
          <a:noFill/>
          <a:ln cap="flat" cmpd="sng" w="9525">
            <a:solidFill>
              <a:srgbClr val="B7B7B7"/>
            </a:solidFill>
            <a:prstDash val="solid"/>
            <a:round/>
            <a:headEnd len="med" w="med" type="none"/>
            <a:tailEnd len="med" w="med" type="none"/>
          </a:ln>
        </p:spPr>
      </p:cxnSp>
      <p:cxnSp>
        <p:nvCxnSpPr>
          <p:cNvPr id="244" name="Google Shape;244;p35"/>
          <p:cNvCxnSpPr/>
          <p:nvPr/>
        </p:nvCxnSpPr>
        <p:spPr>
          <a:xfrm flipH="1">
            <a:off x="780842" y="3044098"/>
            <a:ext cx="2275500" cy="10500"/>
          </a:xfrm>
          <a:prstGeom prst="straightConnector1">
            <a:avLst/>
          </a:prstGeom>
          <a:noFill/>
          <a:ln cap="flat" cmpd="sng" w="9525">
            <a:solidFill>
              <a:srgbClr val="FFFFFF"/>
            </a:solidFill>
            <a:prstDash val="dot"/>
            <a:round/>
            <a:headEnd len="med" w="med" type="none"/>
            <a:tailEnd len="med" w="med" type="none"/>
          </a:ln>
        </p:spPr>
      </p:cxnSp>
      <p:cxnSp>
        <p:nvCxnSpPr>
          <p:cNvPr id="245" name="Google Shape;245;p35"/>
          <p:cNvCxnSpPr/>
          <p:nvPr/>
        </p:nvCxnSpPr>
        <p:spPr>
          <a:xfrm flipH="1">
            <a:off x="6101542" y="3044098"/>
            <a:ext cx="2275500" cy="10500"/>
          </a:xfrm>
          <a:prstGeom prst="straightConnector1">
            <a:avLst/>
          </a:prstGeom>
          <a:noFill/>
          <a:ln cap="flat" cmpd="sng" w="9525">
            <a:solidFill>
              <a:srgbClr val="FFFFFF"/>
            </a:solidFill>
            <a:prstDash val="dot"/>
            <a:round/>
            <a:headEnd len="med" w="med" type="none"/>
            <a:tailEnd len="med" w="med" type="none"/>
          </a:ln>
        </p:spPr>
      </p:cxnSp>
      <p:cxnSp>
        <p:nvCxnSpPr>
          <p:cNvPr id="246" name="Google Shape;246;p35"/>
          <p:cNvCxnSpPr/>
          <p:nvPr/>
        </p:nvCxnSpPr>
        <p:spPr>
          <a:xfrm flipH="1">
            <a:off x="780745" y="4455175"/>
            <a:ext cx="7596300" cy="10500"/>
          </a:xfrm>
          <a:prstGeom prst="straightConnector1">
            <a:avLst/>
          </a:prstGeom>
          <a:noFill/>
          <a:ln cap="flat" cmpd="sng" w="9525">
            <a:solidFill>
              <a:srgbClr val="B7B7B7"/>
            </a:solidFill>
            <a:prstDash val="solid"/>
            <a:round/>
            <a:headEnd len="med" w="med" type="none"/>
            <a:tailEnd len="med" w="med" type="none"/>
          </a:ln>
        </p:spPr>
      </p:cxnSp>
      <p:sp>
        <p:nvSpPr>
          <p:cNvPr id="247" name="Google Shape;247;p35"/>
          <p:cNvSpPr/>
          <p:nvPr/>
        </p:nvSpPr>
        <p:spPr>
          <a:xfrm>
            <a:off x="3171573" y="1660783"/>
            <a:ext cx="2787300" cy="2787300"/>
          </a:xfrm>
          <a:prstGeom prst="pie">
            <a:avLst>
              <a:gd fmla="val 10795717" name="adj1"/>
              <a:gd fmla="val 16201261" name="adj2"/>
            </a:avLst>
          </a:prstGeom>
          <a:solidFill>
            <a:srgbClr val="9BC5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35"/>
          <p:cNvSpPr/>
          <p:nvPr/>
        </p:nvSpPr>
        <p:spPr>
          <a:xfrm rot="5400000">
            <a:off x="3171560" y="1660783"/>
            <a:ext cx="2787300" cy="2787300"/>
          </a:xfrm>
          <a:prstGeom prst="pie">
            <a:avLst>
              <a:gd fmla="val 10795717" name="adj1"/>
              <a:gd fmla="val 16201261" name="adj2"/>
            </a:avLst>
          </a:prstGeom>
          <a:solidFill>
            <a:srgbClr val="0D4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35"/>
          <p:cNvSpPr/>
          <p:nvPr/>
        </p:nvSpPr>
        <p:spPr>
          <a:xfrm rot="10800000">
            <a:off x="3171560" y="1660768"/>
            <a:ext cx="2787300" cy="2787300"/>
          </a:xfrm>
          <a:prstGeom prst="pie">
            <a:avLst>
              <a:gd fmla="val 10795717" name="adj1"/>
              <a:gd fmla="val 16201261" name="adj2"/>
            </a:avLst>
          </a:prstGeom>
          <a:solidFill>
            <a:srgbClr val="1976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35"/>
          <p:cNvSpPr/>
          <p:nvPr/>
        </p:nvSpPr>
        <p:spPr>
          <a:xfrm rot="-5400000">
            <a:off x="3171573" y="1660768"/>
            <a:ext cx="2787300" cy="2787300"/>
          </a:xfrm>
          <a:prstGeom prst="pie">
            <a:avLst>
              <a:gd fmla="val 10795717" name="adj1"/>
              <a:gd fmla="val 16201261" name="adj2"/>
            </a:avLst>
          </a:prstGeom>
          <a:solidFill>
            <a:srgbClr val="2196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1" name="Google Shape;251;p35"/>
          <p:cNvGrpSpPr/>
          <p:nvPr/>
        </p:nvGrpSpPr>
        <p:grpSpPr>
          <a:xfrm>
            <a:off x="3078687" y="2700858"/>
            <a:ext cx="737729" cy="737729"/>
            <a:chOff x="2920647" y="2157958"/>
            <a:chExt cx="827700" cy="827700"/>
          </a:xfrm>
        </p:grpSpPr>
        <p:sp>
          <p:nvSpPr>
            <p:cNvPr id="252" name="Google Shape;252;p35"/>
            <p:cNvSpPr/>
            <p:nvPr/>
          </p:nvSpPr>
          <p:spPr>
            <a:xfrm rot="2368348">
              <a:off x="3040494" y="2277805"/>
              <a:ext cx="588007" cy="588007"/>
            </a:xfrm>
            <a:prstGeom prst="pie">
              <a:avLst>
                <a:gd fmla="val 18953478" name="adj1"/>
                <a:gd fmla="val 8381030" name="adj2"/>
              </a:avLst>
            </a:prstGeom>
            <a:solidFill>
              <a:srgbClr val="9BC5E9"/>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35"/>
            <p:cNvSpPr/>
            <p:nvPr/>
          </p:nvSpPr>
          <p:spPr>
            <a:xfrm rot="248723">
              <a:off x="3023158" y="2234335"/>
              <a:ext cx="655715" cy="655993"/>
            </a:xfrm>
            <a:prstGeom prst="chord">
              <a:avLst>
                <a:gd fmla="val 2500565" name="adj1"/>
                <a:gd fmla="val 1811979" name="adj2"/>
              </a:avLst>
            </a:prstGeom>
            <a:solidFill>
              <a:srgbClr val="9BC5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4" name="Google Shape;254;p35"/>
          <p:cNvSpPr txBox="1"/>
          <p:nvPr/>
        </p:nvSpPr>
        <p:spPr>
          <a:xfrm>
            <a:off x="3199194" y="2882857"/>
            <a:ext cx="507900" cy="26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600">
                <a:solidFill>
                  <a:srgbClr val="FFFFFF"/>
                </a:solidFill>
                <a:latin typeface="Roboto"/>
                <a:ea typeface="Roboto"/>
                <a:cs typeface="Roboto"/>
                <a:sym typeface="Roboto"/>
              </a:rPr>
              <a:t>01</a:t>
            </a:r>
            <a:endParaRPr b="1" sz="1600">
              <a:solidFill>
                <a:srgbClr val="FFFFFF"/>
              </a:solidFill>
              <a:latin typeface="Roboto"/>
              <a:ea typeface="Roboto"/>
              <a:cs typeface="Roboto"/>
              <a:sym typeface="Roboto"/>
            </a:endParaRPr>
          </a:p>
        </p:txBody>
      </p:sp>
      <p:grpSp>
        <p:nvGrpSpPr>
          <p:cNvPr id="255" name="Google Shape;255;p35"/>
          <p:cNvGrpSpPr/>
          <p:nvPr/>
        </p:nvGrpSpPr>
        <p:grpSpPr>
          <a:xfrm rot="-5400000">
            <a:off x="4225338" y="3802929"/>
            <a:ext cx="737729" cy="737729"/>
            <a:chOff x="2920647" y="2157958"/>
            <a:chExt cx="827700" cy="827700"/>
          </a:xfrm>
        </p:grpSpPr>
        <p:sp>
          <p:nvSpPr>
            <p:cNvPr id="256" name="Google Shape;256;p35"/>
            <p:cNvSpPr/>
            <p:nvPr/>
          </p:nvSpPr>
          <p:spPr>
            <a:xfrm rot="2368348">
              <a:off x="3040494" y="2277805"/>
              <a:ext cx="588007" cy="588007"/>
            </a:xfrm>
            <a:prstGeom prst="pie">
              <a:avLst>
                <a:gd fmla="val 18953478" name="adj1"/>
                <a:gd fmla="val 8381030" name="adj2"/>
              </a:avLst>
            </a:prstGeom>
            <a:solidFill>
              <a:srgbClr val="2196F3"/>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35"/>
            <p:cNvSpPr/>
            <p:nvPr/>
          </p:nvSpPr>
          <p:spPr>
            <a:xfrm rot="248723">
              <a:off x="3023158" y="2234335"/>
              <a:ext cx="655715" cy="655993"/>
            </a:xfrm>
            <a:prstGeom prst="chord">
              <a:avLst>
                <a:gd fmla="val 2500565" name="adj1"/>
                <a:gd fmla="val 1811979" name="adj2"/>
              </a:avLst>
            </a:prstGeom>
            <a:solidFill>
              <a:srgbClr val="2196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8" name="Google Shape;258;p35"/>
          <p:cNvSpPr txBox="1"/>
          <p:nvPr/>
        </p:nvSpPr>
        <p:spPr>
          <a:xfrm>
            <a:off x="4320431" y="3970948"/>
            <a:ext cx="507900" cy="26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600">
                <a:solidFill>
                  <a:srgbClr val="FFFFFF"/>
                </a:solidFill>
                <a:latin typeface="Roboto"/>
                <a:ea typeface="Roboto"/>
                <a:cs typeface="Roboto"/>
                <a:sym typeface="Roboto"/>
              </a:rPr>
              <a:t>02</a:t>
            </a:r>
            <a:endParaRPr b="1" sz="1600">
              <a:solidFill>
                <a:srgbClr val="FFFFFF"/>
              </a:solidFill>
              <a:latin typeface="Roboto"/>
              <a:ea typeface="Roboto"/>
              <a:cs typeface="Roboto"/>
              <a:sym typeface="Roboto"/>
            </a:endParaRPr>
          </a:p>
        </p:txBody>
      </p:sp>
      <p:grpSp>
        <p:nvGrpSpPr>
          <p:cNvPr id="259" name="Google Shape;259;p35"/>
          <p:cNvGrpSpPr/>
          <p:nvPr/>
        </p:nvGrpSpPr>
        <p:grpSpPr>
          <a:xfrm>
            <a:off x="5313093" y="2700655"/>
            <a:ext cx="737804" cy="737804"/>
            <a:chOff x="5428888" y="2158023"/>
            <a:chExt cx="828900" cy="828900"/>
          </a:xfrm>
        </p:grpSpPr>
        <p:sp>
          <p:nvSpPr>
            <p:cNvPr id="260" name="Google Shape;260;p35"/>
            <p:cNvSpPr/>
            <p:nvPr/>
          </p:nvSpPr>
          <p:spPr>
            <a:xfrm rot="-8431175">
              <a:off x="5548912" y="2278047"/>
              <a:ext cx="588851" cy="588851"/>
            </a:xfrm>
            <a:prstGeom prst="pie">
              <a:avLst>
                <a:gd fmla="val 19686997" name="adj1"/>
                <a:gd fmla="val 7771013" name="adj2"/>
              </a:avLst>
            </a:prstGeom>
            <a:solidFill>
              <a:srgbClr val="1976D2"/>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35"/>
            <p:cNvSpPr/>
            <p:nvPr/>
          </p:nvSpPr>
          <p:spPr>
            <a:xfrm rot="-10551618">
              <a:off x="5498383" y="2253584"/>
              <a:ext cx="656613" cy="656891"/>
            </a:xfrm>
            <a:prstGeom prst="chord">
              <a:avLst>
                <a:gd fmla="val 2500565" name="adj1"/>
                <a:gd fmla="val 1811979" name="adj2"/>
              </a:avLst>
            </a:prstGeom>
            <a:solidFill>
              <a:srgbClr val="1976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2" name="Google Shape;262;p35"/>
          <p:cNvSpPr txBox="1"/>
          <p:nvPr/>
        </p:nvSpPr>
        <p:spPr>
          <a:xfrm>
            <a:off x="5404083" y="2882857"/>
            <a:ext cx="507900" cy="26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600">
                <a:solidFill>
                  <a:srgbClr val="FFFFFF"/>
                </a:solidFill>
                <a:latin typeface="Roboto"/>
                <a:ea typeface="Roboto"/>
                <a:cs typeface="Roboto"/>
                <a:sym typeface="Roboto"/>
              </a:rPr>
              <a:t>03</a:t>
            </a:r>
            <a:endParaRPr b="1" sz="1600">
              <a:solidFill>
                <a:srgbClr val="FFFFFF"/>
              </a:solidFill>
              <a:latin typeface="Roboto"/>
              <a:ea typeface="Roboto"/>
              <a:cs typeface="Roboto"/>
              <a:sym typeface="Roboto"/>
            </a:endParaRPr>
          </a:p>
        </p:txBody>
      </p:sp>
      <p:grpSp>
        <p:nvGrpSpPr>
          <p:cNvPr id="263" name="Google Shape;263;p35"/>
          <p:cNvGrpSpPr/>
          <p:nvPr/>
        </p:nvGrpSpPr>
        <p:grpSpPr>
          <a:xfrm rot="5400000">
            <a:off x="4193370" y="1569752"/>
            <a:ext cx="737729" cy="737729"/>
            <a:chOff x="2920647" y="2157958"/>
            <a:chExt cx="827700" cy="827700"/>
          </a:xfrm>
        </p:grpSpPr>
        <p:sp>
          <p:nvSpPr>
            <p:cNvPr id="264" name="Google Shape;264;p35"/>
            <p:cNvSpPr/>
            <p:nvPr/>
          </p:nvSpPr>
          <p:spPr>
            <a:xfrm rot="2368348">
              <a:off x="3040494" y="2277805"/>
              <a:ext cx="588007" cy="588007"/>
            </a:xfrm>
            <a:prstGeom prst="pie">
              <a:avLst>
                <a:gd fmla="val 18953478" name="adj1"/>
                <a:gd fmla="val 8381030" name="adj2"/>
              </a:avLst>
            </a:prstGeom>
            <a:solidFill>
              <a:srgbClr val="0D47A1"/>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35"/>
            <p:cNvSpPr/>
            <p:nvPr/>
          </p:nvSpPr>
          <p:spPr>
            <a:xfrm rot="248723">
              <a:off x="3023158" y="2234335"/>
              <a:ext cx="655715" cy="655993"/>
            </a:xfrm>
            <a:prstGeom prst="chord">
              <a:avLst>
                <a:gd fmla="val 2500565" name="adj1"/>
                <a:gd fmla="val 1811979" name="adj2"/>
              </a:avLst>
            </a:prstGeom>
            <a:solidFill>
              <a:srgbClr val="0D4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6" name="Google Shape;266;p35"/>
          <p:cNvSpPr txBox="1"/>
          <p:nvPr/>
        </p:nvSpPr>
        <p:spPr>
          <a:xfrm>
            <a:off x="4320431" y="1765093"/>
            <a:ext cx="507900" cy="26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600">
                <a:solidFill>
                  <a:srgbClr val="FFFFFF"/>
                </a:solidFill>
                <a:latin typeface="Roboto"/>
                <a:ea typeface="Roboto"/>
                <a:cs typeface="Roboto"/>
                <a:sym typeface="Roboto"/>
              </a:rPr>
              <a:t>04</a:t>
            </a:r>
            <a:endParaRPr b="1" sz="1600">
              <a:solidFill>
                <a:srgbClr val="FFFFFF"/>
              </a:solidFill>
              <a:latin typeface="Roboto"/>
              <a:ea typeface="Roboto"/>
              <a:cs typeface="Roboto"/>
              <a:sym typeface="Roboto"/>
            </a:endParaRPr>
          </a:p>
        </p:txBody>
      </p:sp>
      <p:sp>
        <p:nvSpPr>
          <p:cNvPr id="267" name="Google Shape;267;p35"/>
          <p:cNvSpPr/>
          <p:nvPr/>
        </p:nvSpPr>
        <p:spPr>
          <a:xfrm>
            <a:off x="3753714" y="2242913"/>
            <a:ext cx="1623000" cy="1623000"/>
          </a:xfrm>
          <a:prstGeom prst="ellipse">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9" name="Shape 119"/>
        <p:cNvGrpSpPr/>
        <p:nvPr/>
      </p:nvGrpSpPr>
      <p:grpSpPr>
        <a:xfrm>
          <a:off x="0" y="0"/>
          <a:ext cx="0" cy="0"/>
          <a:chOff x="0" y="0"/>
          <a:chExt cx="0" cy="0"/>
        </a:xfrm>
      </p:grpSpPr>
      <p:sp>
        <p:nvSpPr>
          <p:cNvPr id="120" name="Google Shape;120;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The Aim</a:t>
            </a:r>
            <a:endParaRPr/>
          </a:p>
        </p:txBody>
      </p:sp>
      <p:sp>
        <p:nvSpPr>
          <p:cNvPr id="121" name="Google Shape;121;p18"/>
          <p:cNvSpPr txBox="1"/>
          <p:nvPr>
            <p:ph idx="1" type="body"/>
          </p:nvPr>
        </p:nvSpPr>
        <p:spPr>
          <a:xfrm>
            <a:off x="311700" y="1152475"/>
            <a:ext cx="8520600" cy="12651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SzPts val="1500"/>
              <a:buFont typeface="Montserrat"/>
              <a:buChar char="●"/>
            </a:pPr>
            <a:r>
              <a:rPr lang="en-GB" sz="1500">
                <a:latin typeface="Montserrat"/>
                <a:ea typeface="Montserrat"/>
                <a:cs typeface="Montserrat"/>
                <a:sym typeface="Montserrat"/>
              </a:rPr>
              <a:t>To create an agent that would perform well in different, challenging tasks</a:t>
            </a:r>
            <a:endParaRPr sz="1500">
              <a:latin typeface="Montserrat"/>
              <a:ea typeface="Montserrat"/>
              <a:cs typeface="Montserrat"/>
              <a:sym typeface="Montserrat"/>
            </a:endParaRPr>
          </a:p>
          <a:p>
            <a:pPr indent="-323850" lvl="0" marL="457200" rtl="0" algn="l">
              <a:spcBef>
                <a:spcPts val="0"/>
              </a:spcBef>
              <a:spcAft>
                <a:spcPts val="0"/>
              </a:spcAft>
              <a:buSzPts val="1500"/>
              <a:buFont typeface="Montserrat"/>
              <a:buChar char="●"/>
            </a:pPr>
            <a:r>
              <a:rPr lang="en-GB" sz="1500">
                <a:latin typeface="Montserrat"/>
                <a:ea typeface="Montserrat"/>
                <a:cs typeface="Montserrat"/>
                <a:sym typeface="Montserrat"/>
              </a:rPr>
              <a:t>The task for the paper is a set of 49 games from the Atari 2600 series.</a:t>
            </a:r>
            <a:endParaRPr sz="1500">
              <a:latin typeface="Montserrat"/>
              <a:ea typeface="Montserrat"/>
              <a:cs typeface="Montserrat"/>
              <a:sym typeface="Montserrat"/>
            </a:endParaRPr>
          </a:p>
          <a:p>
            <a:pPr indent="-323850" lvl="0" marL="457200" rtl="0" algn="l">
              <a:spcBef>
                <a:spcPts val="0"/>
              </a:spcBef>
              <a:spcAft>
                <a:spcPts val="0"/>
              </a:spcAft>
              <a:buSzPts val="1500"/>
              <a:buFont typeface="Montserrat"/>
              <a:buChar char="●"/>
            </a:pPr>
            <a:r>
              <a:rPr lang="en-GB" sz="1500">
                <a:latin typeface="Montserrat"/>
                <a:ea typeface="Montserrat"/>
                <a:cs typeface="Montserrat"/>
                <a:sym typeface="Montserrat"/>
              </a:rPr>
              <a:t>The games to be used are provided as an emulator by OpenAI gym. </a:t>
            </a:r>
            <a:endParaRPr sz="1500">
              <a:latin typeface="Montserrat"/>
              <a:ea typeface="Montserrat"/>
              <a:cs typeface="Montserrat"/>
              <a:sym typeface="Montserrat"/>
            </a:endParaRPr>
          </a:p>
          <a:p>
            <a:pPr indent="-323850" lvl="0" marL="457200" rtl="0" algn="l">
              <a:spcBef>
                <a:spcPts val="0"/>
              </a:spcBef>
              <a:spcAft>
                <a:spcPts val="0"/>
              </a:spcAft>
              <a:buSzPts val="1500"/>
              <a:buFont typeface="Montserrat"/>
              <a:buChar char="●"/>
            </a:pPr>
            <a:r>
              <a:rPr lang="en-GB" sz="1500">
                <a:latin typeface="Montserrat"/>
                <a:ea typeface="Montserrat"/>
                <a:cs typeface="Montserrat"/>
                <a:sym typeface="Montserrat"/>
              </a:rPr>
              <a:t>The agent is to be trained using Deep Q-Learning (more on this later)</a:t>
            </a:r>
            <a:endParaRPr sz="1500">
              <a:latin typeface="Montserrat"/>
              <a:ea typeface="Montserrat"/>
              <a:cs typeface="Montserrat"/>
              <a:sym typeface="Montserrat"/>
            </a:endParaRPr>
          </a:p>
          <a:p>
            <a:pPr indent="0" lvl="0" marL="0" rtl="0" algn="l">
              <a:spcBef>
                <a:spcPts val="1600"/>
              </a:spcBef>
              <a:spcAft>
                <a:spcPts val="1600"/>
              </a:spcAft>
              <a:buNone/>
            </a:pPr>
            <a:r>
              <a:t/>
            </a:r>
            <a:endParaRPr sz="1500">
              <a:latin typeface="Montserrat"/>
              <a:ea typeface="Montserrat"/>
              <a:cs typeface="Montserrat"/>
              <a:sym typeface="Montserrat"/>
            </a:endParaRPr>
          </a:p>
        </p:txBody>
      </p:sp>
      <p:pic>
        <p:nvPicPr>
          <p:cNvPr id="122" name="Google Shape;122;p18"/>
          <p:cNvPicPr preferRelativeResize="0"/>
          <p:nvPr/>
        </p:nvPicPr>
        <p:blipFill>
          <a:blip r:embed="rId3">
            <a:alphaModFix/>
          </a:blip>
          <a:stretch>
            <a:fillRect/>
          </a:stretch>
        </p:blipFill>
        <p:spPr>
          <a:xfrm>
            <a:off x="273433" y="2571750"/>
            <a:ext cx="4216017" cy="2421125"/>
          </a:xfrm>
          <a:prstGeom prst="rect">
            <a:avLst/>
          </a:prstGeom>
          <a:noFill/>
          <a:ln>
            <a:noFill/>
          </a:ln>
        </p:spPr>
      </p:pic>
      <p:pic>
        <p:nvPicPr>
          <p:cNvPr id="123" name="Google Shape;123;p18"/>
          <p:cNvPicPr preferRelativeResize="0"/>
          <p:nvPr/>
        </p:nvPicPr>
        <p:blipFill>
          <a:blip r:embed="rId4">
            <a:alphaModFix/>
          </a:blip>
          <a:stretch>
            <a:fillRect/>
          </a:stretch>
        </p:blipFill>
        <p:spPr>
          <a:xfrm>
            <a:off x="4489452" y="2552325"/>
            <a:ext cx="4095648" cy="24211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1" name="Shape 271"/>
        <p:cNvGrpSpPr/>
        <p:nvPr/>
      </p:nvGrpSpPr>
      <p:grpSpPr>
        <a:xfrm>
          <a:off x="0" y="0"/>
          <a:ext cx="0" cy="0"/>
          <a:chOff x="0" y="0"/>
          <a:chExt cx="0" cy="0"/>
        </a:xfrm>
      </p:grpSpPr>
      <p:pic>
        <p:nvPicPr>
          <p:cNvPr descr="Image result for game over thank you retro" id="272" name="Google Shape;272;p36"/>
          <p:cNvPicPr preferRelativeResize="0"/>
          <p:nvPr/>
        </p:nvPicPr>
        <p:blipFill>
          <a:blip r:embed="rId3">
            <a:alphaModFix/>
          </a:blip>
          <a:stretch>
            <a:fillRect/>
          </a:stretch>
        </p:blipFill>
        <p:spPr>
          <a:xfrm>
            <a:off x="2866950" y="0"/>
            <a:ext cx="3410070" cy="51435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7" name="Shape 127"/>
        <p:cNvGrpSpPr/>
        <p:nvPr/>
      </p:nvGrpSpPr>
      <p:grpSpPr>
        <a:xfrm>
          <a:off x="0" y="0"/>
          <a:ext cx="0" cy="0"/>
          <a:chOff x="0" y="0"/>
          <a:chExt cx="0" cy="0"/>
        </a:xfrm>
      </p:grpSpPr>
      <p:sp>
        <p:nvSpPr>
          <p:cNvPr id="128" name="Google Shape;128;p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Agent and Emulator</a:t>
            </a:r>
            <a:endParaRPr/>
          </a:p>
        </p:txBody>
      </p:sp>
      <p:sp>
        <p:nvSpPr>
          <p:cNvPr id="129" name="Google Shape;129;p19"/>
          <p:cNvSpPr txBox="1"/>
          <p:nvPr>
            <p:ph idx="1" type="body"/>
          </p:nvPr>
        </p:nvSpPr>
        <p:spPr>
          <a:xfrm>
            <a:off x="311700" y="1152475"/>
            <a:ext cx="8520600" cy="26775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b="1" lang="en-GB">
                <a:latin typeface="Montserrat"/>
                <a:ea typeface="Montserrat"/>
                <a:cs typeface="Montserrat"/>
                <a:sym typeface="Montserrat"/>
              </a:rPr>
              <a:t>Agent:</a:t>
            </a:r>
            <a:r>
              <a:rPr lang="en-GB">
                <a:latin typeface="Montserrat"/>
                <a:ea typeface="Montserrat"/>
                <a:cs typeface="Montserrat"/>
                <a:sym typeface="Montserrat"/>
              </a:rPr>
              <a:t> The agent selects an action from the list of possible actions (A1, ...Ak). This it does by using a policy.</a:t>
            </a:r>
            <a:endParaRPr>
              <a:latin typeface="Montserrat"/>
              <a:ea typeface="Montserrat"/>
              <a:cs typeface="Montserrat"/>
              <a:sym typeface="Montserrat"/>
            </a:endParaRPr>
          </a:p>
          <a:p>
            <a:pPr indent="-342900" lvl="0" marL="457200" rtl="0" algn="l">
              <a:spcBef>
                <a:spcPts val="0"/>
              </a:spcBef>
              <a:spcAft>
                <a:spcPts val="0"/>
              </a:spcAft>
              <a:buSzPts val="1800"/>
              <a:buChar char="●"/>
            </a:pPr>
            <a:r>
              <a:rPr lang="en-GB">
                <a:latin typeface="Montserrat"/>
                <a:ea typeface="Montserrat"/>
                <a:cs typeface="Montserrat"/>
                <a:sym typeface="Montserrat"/>
              </a:rPr>
              <a:t>The policy improves by training, which involves playing the game a large number of times. This is done using the </a:t>
            </a:r>
            <a:r>
              <a:rPr b="1" lang="en-GB">
                <a:latin typeface="Montserrat"/>
                <a:ea typeface="Montserrat"/>
                <a:cs typeface="Montserrat"/>
                <a:sym typeface="Montserrat"/>
              </a:rPr>
              <a:t>emulator, </a:t>
            </a:r>
            <a:r>
              <a:rPr lang="en-GB">
                <a:latin typeface="Montserrat"/>
                <a:ea typeface="Montserrat"/>
                <a:cs typeface="Montserrat"/>
                <a:sym typeface="Montserrat"/>
              </a:rPr>
              <a:t>whose task is:</a:t>
            </a:r>
            <a:endParaRPr>
              <a:latin typeface="Montserrat"/>
              <a:ea typeface="Montserrat"/>
              <a:cs typeface="Montserrat"/>
              <a:sym typeface="Montserrat"/>
            </a:endParaRPr>
          </a:p>
          <a:p>
            <a:pPr indent="-317500" lvl="1" marL="914400" rtl="0" algn="l">
              <a:spcBef>
                <a:spcPts val="0"/>
              </a:spcBef>
              <a:spcAft>
                <a:spcPts val="0"/>
              </a:spcAft>
              <a:buSzPts val="1400"/>
              <a:buFont typeface="Montserrat"/>
              <a:buChar char="○"/>
            </a:pPr>
            <a:r>
              <a:rPr lang="en-GB">
                <a:latin typeface="Montserrat"/>
                <a:ea typeface="Montserrat"/>
                <a:cs typeface="Montserrat"/>
                <a:sym typeface="Montserrat"/>
              </a:rPr>
              <a:t>Give the image of the screen during gameplay (this will help us train the policy approximated as a CNN)</a:t>
            </a:r>
            <a:endParaRPr>
              <a:latin typeface="Montserrat"/>
              <a:ea typeface="Montserrat"/>
              <a:cs typeface="Montserrat"/>
              <a:sym typeface="Montserrat"/>
            </a:endParaRPr>
          </a:p>
          <a:p>
            <a:pPr indent="-317500" lvl="1" marL="914400" rtl="0" algn="l">
              <a:spcBef>
                <a:spcPts val="0"/>
              </a:spcBef>
              <a:spcAft>
                <a:spcPts val="0"/>
              </a:spcAft>
              <a:buSzPts val="1400"/>
              <a:buFont typeface="Montserrat"/>
              <a:buChar char="○"/>
            </a:pPr>
            <a:r>
              <a:rPr lang="en-GB">
                <a:latin typeface="Montserrat"/>
                <a:ea typeface="Montserrat"/>
                <a:cs typeface="Montserrat"/>
                <a:sym typeface="Montserrat"/>
              </a:rPr>
              <a:t>Give the game score. This will be used in the reward function for performing SGD.</a:t>
            </a:r>
            <a:endParaRPr>
              <a:latin typeface="Montserrat"/>
              <a:ea typeface="Montserrat"/>
              <a:cs typeface="Montserrat"/>
              <a:sym typeface="Montserrat"/>
            </a:endParaRPr>
          </a:p>
          <a:p>
            <a:pPr indent="-342900" lvl="0" marL="457200" rtl="0" algn="l">
              <a:spcBef>
                <a:spcPts val="0"/>
              </a:spcBef>
              <a:spcAft>
                <a:spcPts val="0"/>
              </a:spcAft>
              <a:buSzPts val="1800"/>
              <a:buFont typeface="Montserrat"/>
              <a:buChar char="●"/>
            </a:pPr>
            <a:r>
              <a:rPr lang="en-GB">
                <a:latin typeface="Montserrat"/>
                <a:ea typeface="Montserrat"/>
                <a:cs typeface="Montserrat"/>
                <a:sym typeface="Montserrat"/>
              </a:rPr>
              <a:t>The agent’s goal is to maximize future rewards. The future rewards are discounted by a factor of 0.99 in the paper, and the expression is:</a:t>
            </a:r>
            <a:endParaRPr>
              <a:latin typeface="Montserrat"/>
              <a:ea typeface="Montserrat"/>
              <a:cs typeface="Montserrat"/>
              <a:sym typeface="Montserrat"/>
            </a:endParaRPr>
          </a:p>
          <a:p>
            <a:pPr indent="0" lvl="0" marL="0" rtl="0" algn="l">
              <a:spcBef>
                <a:spcPts val="1600"/>
              </a:spcBef>
              <a:spcAft>
                <a:spcPts val="1600"/>
              </a:spcAft>
              <a:buNone/>
            </a:pPr>
            <a:r>
              <a:t/>
            </a:r>
            <a:endParaRPr>
              <a:latin typeface="Montserrat"/>
              <a:ea typeface="Montserrat"/>
              <a:cs typeface="Montserrat"/>
              <a:sym typeface="Montserrat"/>
            </a:endParaRPr>
          </a:p>
        </p:txBody>
      </p:sp>
      <p:pic>
        <p:nvPicPr>
          <p:cNvPr id="130" name="Google Shape;130;p19"/>
          <p:cNvPicPr preferRelativeResize="0"/>
          <p:nvPr/>
        </p:nvPicPr>
        <p:blipFill>
          <a:blip r:embed="rId3">
            <a:alphaModFix/>
          </a:blip>
          <a:stretch>
            <a:fillRect/>
          </a:stretch>
        </p:blipFill>
        <p:spPr>
          <a:xfrm>
            <a:off x="3274325" y="4184475"/>
            <a:ext cx="1869175" cy="9093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4" name="Shape 134"/>
        <p:cNvGrpSpPr/>
        <p:nvPr/>
      </p:nvGrpSpPr>
      <p:grpSpPr>
        <a:xfrm>
          <a:off x="0" y="0"/>
          <a:ext cx="0" cy="0"/>
          <a:chOff x="0" y="0"/>
          <a:chExt cx="0" cy="0"/>
        </a:xfrm>
      </p:grpSpPr>
      <p:sp>
        <p:nvSpPr>
          <p:cNvPr id="135" name="Google Shape;135;p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Action-value function Q</a:t>
            </a:r>
            <a:endParaRPr/>
          </a:p>
        </p:txBody>
      </p:sp>
      <p:sp>
        <p:nvSpPr>
          <p:cNvPr id="136" name="Google Shape;136;p20"/>
          <p:cNvSpPr txBox="1"/>
          <p:nvPr>
            <p:ph idx="1" type="body"/>
          </p:nvPr>
        </p:nvSpPr>
        <p:spPr>
          <a:xfrm>
            <a:off x="311700" y="1152475"/>
            <a:ext cx="8520600" cy="1600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Montserrat"/>
              <a:buChar char="●"/>
            </a:pPr>
            <a:r>
              <a:rPr lang="en-GB">
                <a:latin typeface="Montserrat"/>
                <a:ea typeface="Montserrat"/>
                <a:cs typeface="Montserrat"/>
                <a:sym typeface="Montserrat"/>
              </a:rPr>
              <a:t>An optimal action-value function (returning the maximum possible future reward after taking an action ‘a’ from a state ‘s’ must follow the Bellman Equation (here, Q* denotes the optimal value function, and π denotes the policy (a mapping of states to actions)).</a:t>
            </a:r>
            <a:endParaRPr>
              <a:latin typeface="Montserrat"/>
              <a:ea typeface="Montserrat"/>
              <a:cs typeface="Montserrat"/>
              <a:sym typeface="Montserrat"/>
            </a:endParaRPr>
          </a:p>
          <a:p>
            <a:pPr indent="0" lvl="0" marL="0" rtl="0" algn="l">
              <a:spcBef>
                <a:spcPts val="1600"/>
              </a:spcBef>
              <a:spcAft>
                <a:spcPts val="1600"/>
              </a:spcAft>
              <a:buNone/>
            </a:pPr>
            <a:r>
              <a:t/>
            </a:r>
            <a:endParaRPr>
              <a:latin typeface="Montserrat"/>
              <a:ea typeface="Montserrat"/>
              <a:cs typeface="Montserrat"/>
              <a:sym typeface="Montserrat"/>
            </a:endParaRPr>
          </a:p>
        </p:txBody>
      </p:sp>
      <p:pic>
        <p:nvPicPr>
          <p:cNvPr id="137" name="Google Shape;137;p20"/>
          <p:cNvPicPr preferRelativeResize="0"/>
          <p:nvPr/>
        </p:nvPicPr>
        <p:blipFill>
          <a:blip r:embed="rId3">
            <a:alphaModFix/>
          </a:blip>
          <a:stretch>
            <a:fillRect/>
          </a:stretch>
        </p:blipFill>
        <p:spPr>
          <a:xfrm>
            <a:off x="1162050" y="2887425"/>
            <a:ext cx="6819900" cy="17526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1" name="Shape 141"/>
        <p:cNvGrpSpPr/>
        <p:nvPr/>
      </p:nvGrpSpPr>
      <p:grpSpPr>
        <a:xfrm>
          <a:off x="0" y="0"/>
          <a:ext cx="0" cy="0"/>
          <a:chOff x="0" y="0"/>
          <a:chExt cx="0" cy="0"/>
        </a:xfrm>
      </p:grpSpPr>
      <p:sp>
        <p:nvSpPr>
          <p:cNvPr id="142" name="Google Shape;142;p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The Reinforcement Learning Problem</a:t>
            </a:r>
            <a:endParaRPr/>
          </a:p>
        </p:txBody>
      </p:sp>
      <p:sp>
        <p:nvSpPr>
          <p:cNvPr id="143" name="Google Shape;143;p21"/>
          <p:cNvSpPr txBox="1"/>
          <p:nvPr/>
        </p:nvSpPr>
        <p:spPr>
          <a:xfrm>
            <a:off x="1297500" y="1743644"/>
            <a:ext cx="7329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rgbClr val="FFFFFF"/>
                </a:solidFill>
                <a:latin typeface="Montserrat"/>
                <a:ea typeface="Montserrat"/>
                <a:cs typeface="Montserrat"/>
                <a:sym typeface="Montserrat"/>
              </a:rPr>
              <a:t>01</a:t>
            </a:r>
            <a:endParaRPr>
              <a:solidFill>
                <a:srgbClr val="FFFFFF"/>
              </a:solidFill>
            </a:endParaRPr>
          </a:p>
          <a:p>
            <a:pPr indent="0" lvl="0" marL="0" rtl="0" algn="l">
              <a:spcBef>
                <a:spcPts val="0"/>
              </a:spcBef>
              <a:spcAft>
                <a:spcPts val="0"/>
              </a:spcAft>
              <a:buNone/>
            </a:pPr>
            <a:r>
              <a:t/>
            </a:r>
            <a:endParaRPr sz="1300">
              <a:solidFill>
                <a:srgbClr val="FFFFFF"/>
              </a:solidFill>
            </a:endParaRPr>
          </a:p>
        </p:txBody>
      </p:sp>
      <p:sp>
        <p:nvSpPr>
          <p:cNvPr id="144" name="Google Shape;144;p21"/>
          <p:cNvSpPr txBox="1"/>
          <p:nvPr>
            <p:ph idx="1" type="body"/>
          </p:nvPr>
        </p:nvSpPr>
        <p:spPr>
          <a:xfrm>
            <a:off x="2030400" y="1743675"/>
            <a:ext cx="5877300" cy="808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solidFill>
                  <a:srgbClr val="FFFFFF"/>
                </a:solidFill>
              </a:rPr>
              <a:t>While it is theoretically possible to use the Bellman Equation to develop an optimal policy by working bottom’s up, it is completely infeasible.</a:t>
            </a:r>
            <a:endParaRPr>
              <a:solidFill>
                <a:srgbClr val="FFFFFF"/>
              </a:solidFill>
            </a:endParaRPr>
          </a:p>
        </p:txBody>
      </p:sp>
      <p:sp>
        <p:nvSpPr>
          <p:cNvPr id="145" name="Google Shape;145;p21"/>
          <p:cNvSpPr txBox="1"/>
          <p:nvPr/>
        </p:nvSpPr>
        <p:spPr>
          <a:xfrm>
            <a:off x="1297500" y="2658481"/>
            <a:ext cx="7329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rgbClr val="FFFFFF"/>
                </a:solidFill>
                <a:latin typeface="Montserrat"/>
                <a:ea typeface="Montserrat"/>
                <a:cs typeface="Montserrat"/>
                <a:sym typeface="Montserrat"/>
              </a:rPr>
              <a:t>02</a:t>
            </a:r>
            <a:endParaRPr>
              <a:solidFill>
                <a:srgbClr val="FFFFFF"/>
              </a:solidFill>
            </a:endParaRPr>
          </a:p>
          <a:p>
            <a:pPr indent="0" lvl="0" marL="0" rtl="0" algn="l">
              <a:spcBef>
                <a:spcPts val="0"/>
              </a:spcBef>
              <a:spcAft>
                <a:spcPts val="0"/>
              </a:spcAft>
              <a:buNone/>
            </a:pPr>
            <a:r>
              <a:t/>
            </a:r>
            <a:endParaRPr sz="1300">
              <a:solidFill>
                <a:srgbClr val="FFFFFF"/>
              </a:solidFill>
            </a:endParaRPr>
          </a:p>
        </p:txBody>
      </p:sp>
      <p:sp>
        <p:nvSpPr>
          <p:cNvPr id="146" name="Google Shape;146;p21"/>
          <p:cNvSpPr txBox="1"/>
          <p:nvPr>
            <p:ph idx="1" type="body"/>
          </p:nvPr>
        </p:nvSpPr>
        <p:spPr>
          <a:xfrm>
            <a:off x="2030400" y="2658513"/>
            <a:ext cx="5877300" cy="808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solidFill>
                  <a:srgbClr val="FFFFFF"/>
                </a:solidFill>
              </a:rPr>
              <a:t>The Universal Function Theorem says that neural nets can effectively approximate any mathematical function, and Deep RL uses a NN to emulate Q.</a:t>
            </a:r>
            <a:endParaRPr>
              <a:solidFill>
                <a:srgbClr val="FFFFFF"/>
              </a:solidFill>
            </a:endParaRPr>
          </a:p>
        </p:txBody>
      </p:sp>
      <p:sp>
        <p:nvSpPr>
          <p:cNvPr id="147" name="Google Shape;147;p21"/>
          <p:cNvSpPr txBox="1"/>
          <p:nvPr/>
        </p:nvSpPr>
        <p:spPr>
          <a:xfrm>
            <a:off x="1297500" y="3573344"/>
            <a:ext cx="7329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rgbClr val="FFFFFF"/>
                </a:solidFill>
                <a:latin typeface="Montserrat"/>
                <a:ea typeface="Montserrat"/>
                <a:cs typeface="Montserrat"/>
                <a:sym typeface="Montserrat"/>
              </a:rPr>
              <a:t>03</a:t>
            </a:r>
            <a:endParaRPr sz="1300">
              <a:solidFill>
                <a:srgbClr val="FFFFFF"/>
              </a:solidFill>
            </a:endParaRPr>
          </a:p>
        </p:txBody>
      </p:sp>
      <p:sp>
        <p:nvSpPr>
          <p:cNvPr id="148" name="Google Shape;148;p21"/>
          <p:cNvSpPr txBox="1"/>
          <p:nvPr>
            <p:ph idx="1" type="body"/>
          </p:nvPr>
        </p:nvSpPr>
        <p:spPr>
          <a:xfrm>
            <a:off x="2030400" y="3573381"/>
            <a:ext cx="5877300" cy="1190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solidFill>
                  <a:srgbClr val="FFFFFF"/>
                </a:solidFill>
              </a:rPr>
              <a:t>Thus, the general reinforcement learning problem includes an action policy, which we run on the environment, and iteratively improve using the rewards.</a:t>
            </a:r>
            <a:endParaRPr>
              <a:solidFill>
                <a:srgbClr val="FFFFFF"/>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2" name="Shape 152"/>
        <p:cNvGrpSpPr/>
        <p:nvPr/>
      </p:nvGrpSpPr>
      <p:grpSpPr>
        <a:xfrm>
          <a:off x="0" y="0"/>
          <a:ext cx="0" cy="0"/>
          <a:chOff x="0" y="0"/>
          <a:chExt cx="0" cy="0"/>
        </a:xfrm>
      </p:grpSpPr>
      <p:sp>
        <p:nvSpPr>
          <p:cNvPr id="153" name="Google Shape;153;p2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The Loss Function</a:t>
            </a:r>
            <a:endParaRPr/>
          </a:p>
        </p:txBody>
      </p:sp>
      <p:sp>
        <p:nvSpPr>
          <p:cNvPr id="154" name="Google Shape;154;p22"/>
          <p:cNvSpPr txBox="1"/>
          <p:nvPr>
            <p:ph idx="1" type="body"/>
          </p:nvPr>
        </p:nvSpPr>
        <p:spPr>
          <a:xfrm>
            <a:off x="311700" y="1152475"/>
            <a:ext cx="8520600" cy="1600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Montserrat"/>
              <a:buChar char="●"/>
            </a:pPr>
            <a:r>
              <a:rPr lang="en-GB">
                <a:latin typeface="Montserrat"/>
                <a:ea typeface="Montserrat"/>
                <a:cs typeface="Montserrat"/>
                <a:sym typeface="Montserrat"/>
              </a:rPr>
              <a:t>The loss function is used to update the policy. Since we’re approximating the policy using a neural network, the loss function (Huber Loss is used in the paper) helps us perform SGD to change the parameters (weights of the NN in this case (actually filters in CNN)).</a:t>
            </a:r>
            <a:endParaRPr>
              <a:latin typeface="Montserrat"/>
              <a:ea typeface="Montserrat"/>
              <a:cs typeface="Montserrat"/>
              <a:sym typeface="Montserrat"/>
            </a:endParaRPr>
          </a:p>
          <a:p>
            <a:pPr indent="0" lvl="0" marL="0" rtl="0" algn="l">
              <a:spcBef>
                <a:spcPts val="1600"/>
              </a:spcBef>
              <a:spcAft>
                <a:spcPts val="1600"/>
              </a:spcAft>
              <a:buNone/>
            </a:pPr>
            <a:r>
              <a:t/>
            </a:r>
            <a:endParaRPr>
              <a:latin typeface="Montserrat"/>
              <a:ea typeface="Montserrat"/>
              <a:cs typeface="Montserrat"/>
              <a:sym typeface="Montserrat"/>
            </a:endParaRPr>
          </a:p>
        </p:txBody>
      </p:sp>
      <p:pic>
        <p:nvPicPr>
          <p:cNvPr id="155" name="Google Shape;155;p22"/>
          <p:cNvPicPr preferRelativeResize="0"/>
          <p:nvPr/>
        </p:nvPicPr>
        <p:blipFill>
          <a:blip r:embed="rId3">
            <a:alphaModFix/>
          </a:blip>
          <a:stretch>
            <a:fillRect/>
          </a:stretch>
        </p:blipFill>
        <p:spPr>
          <a:xfrm>
            <a:off x="752413" y="2887425"/>
            <a:ext cx="7639168" cy="20860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9" name="Shape 159"/>
        <p:cNvGrpSpPr/>
        <p:nvPr/>
      </p:nvGrpSpPr>
      <p:grpSpPr>
        <a:xfrm>
          <a:off x="0" y="0"/>
          <a:ext cx="0" cy="0"/>
          <a:chOff x="0" y="0"/>
          <a:chExt cx="0" cy="0"/>
        </a:xfrm>
      </p:grpSpPr>
      <p:sp>
        <p:nvSpPr>
          <p:cNvPr id="160" name="Google Shape;160;p23"/>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Paper’s Additions to Q Learning</a:t>
            </a:r>
            <a:endParaRPr/>
          </a:p>
        </p:txBody>
      </p:sp>
      <p:sp>
        <p:nvSpPr>
          <p:cNvPr id="161" name="Google Shape;161;p23"/>
          <p:cNvSpPr txBox="1"/>
          <p:nvPr>
            <p:ph idx="1" type="body"/>
          </p:nvPr>
        </p:nvSpPr>
        <p:spPr>
          <a:xfrm>
            <a:off x="4018025" y="1567550"/>
            <a:ext cx="4731300" cy="1766700"/>
          </a:xfrm>
          <a:prstGeom prst="rect">
            <a:avLst/>
          </a:prstGeom>
          <a:ln>
            <a:noFill/>
          </a:ln>
        </p:spPr>
        <p:txBody>
          <a:bodyPr anchorCtr="0" anchor="t" bIns="91425" lIns="91425" spcFirstLastPara="1" rIns="91425" wrap="square" tIns="91425">
            <a:noAutofit/>
          </a:bodyPr>
          <a:lstStyle/>
          <a:p>
            <a:pPr indent="-381000" lvl="0" marL="457200" rtl="0" algn="l">
              <a:lnSpc>
                <a:spcPct val="100000"/>
              </a:lnSpc>
              <a:spcBef>
                <a:spcPts val="0"/>
              </a:spcBef>
              <a:spcAft>
                <a:spcPts val="0"/>
              </a:spcAft>
              <a:buClr>
                <a:schemeClr val="dk1"/>
              </a:buClr>
              <a:buSzPts val="2400"/>
              <a:buChar char="●"/>
            </a:pPr>
            <a:r>
              <a:rPr lang="en-GB" sz="2400">
                <a:solidFill>
                  <a:schemeClr val="dk1"/>
                </a:solidFill>
              </a:rPr>
              <a:t>Use of CNNs for Q value estimations.</a:t>
            </a:r>
            <a:endParaRPr sz="2400">
              <a:solidFill>
                <a:schemeClr val="dk1"/>
              </a:solidFill>
            </a:endParaRPr>
          </a:p>
          <a:p>
            <a:pPr indent="0" lvl="0" marL="457200" rtl="0" algn="l">
              <a:lnSpc>
                <a:spcPct val="100000"/>
              </a:lnSpc>
              <a:spcBef>
                <a:spcPts val="0"/>
              </a:spcBef>
              <a:spcAft>
                <a:spcPts val="0"/>
              </a:spcAft>
              <a:buNone/>
            </a:pPr>
            <a:r>
              <a:t/>
            </a:r>
            <a:endParaRPr sz="2400">
              <a:solidFill>
                <a:schemeClr val="dk1"/>
              </a:solidFill>
            </a:endParaRPr>
          </a:p>
          <a:p>
            <a:pPr indent="-381000" lvl="0" marL="457200" rtl="0" algn="l">
              <a:lnSpc>
                <a:spcPct val="100000"/>
              </a:lnSpc>
              <a:spcBef>
                <a:spcPts val="0"/>
              </a:spcBef>
              <a:spcAft>
                <a:spcPts val="0"/>
              </a:spcAft>
              <a:buClr>
                <a:schemeClr val="dk1"/>
              </a:buClr>
              <a:buSzPts val="2400"/>
              <a:buChar char="●"/>
            </a:pPr>
            <a:r>
              <a:rPr lang="en-GB" sz="2400">
                <a:solidFill>
                  <a:schemeClr val="dk1"/>
                </a:solidFill>
              </a:rPr>
              <a:t>Experience Replay</a:t>
            </a:r>
            <a:endParaRPr sz="2400">
              <a:solidFill>
                <a:schemeClr val="dk1"/>
              </a:solidFill>
            </a:endParaRPr>
          </a:p>
          <a:p>
            <a:pPr indent="0" lvl="0" marL="457200" rtl="0" algn="l">
              <a:lnSpc>
                <a:spcPct val="100000"/>
              </a:lnSpc>
              <a:spcBef>
                <a:spcPts val="0"/>
              </a:spcBef>
              <a:spcAft>
                <a:spcPts val="0"/>
              </a:spcAft>
              <a:buNone/>
            </a:pPr>
            <a:r>
              <a:t/>
            </a:r>
            <a:endParaRPr sz="2400">
              <a:solidFill>
                <a:schemeClr val="dk1"/>
              </a:solidFill>
            </a:endParaRPr>
          </a:p>
          <a:p>
            <a:pPr indent="-381000" lvl="0" marL="457200" rtl="0" algn="l">
              <a:lnSpc>
                <a:spcPct val="100000"/>
              </a:lnSpc>
              <a:spcBef>
                <a:spcPts val="0"/>
              </a:spcBef>
              <a:spcAft>
                <a:spcPts val="0"/>
              </a:spcAft>
              <a:buClr>
                <a:schemeClr val="dk1"/>
              </a:buClr>
              <a:buSzPts val="2400"/>
              <a:buChar char="●"/>
            </a:pPr>
            <a:r>
              <a:rPr lang="en-GB" sz="2400">
                <a:solidFill>
                  <a:schemeClr val="dk1"/>
                </a:solidFill>
              </a:rPr>
              <a:t>The Target Network</a:t>
            </a:r>
            <a:endParaRPr sz="2400">
              <a:solidFill>
                <a:schemeClr val="dk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5" name="Shape 165"/>
        <p:cNvGrpSpPr/>
        <p:nvPr/>
      </p:nvGrpSpPr>
      <p:grpSpPr>
        <a:xfrm>
          <a:off x="0" y="0"/>
          <a:ext cx="0" cy="0"/>
          <a:chOff x="0" y="0"/>
          <a:chExt cx="0" cy="0"/>
        </a:xfrm>
      </p:grpSpPr>
      <p:pic>
        <p:nvPicPr>
          <p:cNvPr id="166" name="Google Shape;166;p24"/>
          <p:cNvPicPr preferRelativeResize="0"/>
          <p:nvPr/>
        </p:nvPicPr>
        <p:blipFill>
          <a:blip r:embed="rId3">
            <a:alphaModFix/>
          </a:blip>
          <a:stretch>
            <a:fillRect/>
          </a:stretch>
        </p:blipFill>
        <p:spPr>
          <a:xfrm>
            <a:off x="0" y="0"/>
            <a:ext cx="9143998" cy="514350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0" name="Shape 170"/>
        <p:cNvGrpSpPr/>
        <p:nvPr/>
      </p:nvGrpSpPr>
      <p:grpSpPr>
        <a:xfrm>
          <a:off x="0" y="0"/>
          <a:ext cx="0" cy="0"/>
          <a:chOff x="0" y="0"/>
          <a:chExt cx="0" cy="0"/>
        </a:xfrm>
      </p:grpSpPr>
      <p:sp>
        <p:nvSpPr>
          <p:cNvPr id="171" name="Google Shape;171;p25"/>
          <p:cNvSpPr txBox="1"/>
          <p:nvPr>
            <p:ph type="title"/>
          </p:nvPr>
        </p:nvSpPr>
        <p:spPr>
          <a:xfrm>
            <a:off x="311700" y="5797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Experience Replay</a:t>
            </a:r>
            <a:endParaRPr/>
          </a:p>
        </p:txBody>
      </p:sp>
      <p:sp>
        <p:nvSpPr>
          <p:cNvPr id="172" name="Google Shape;172;p25"/>
          <p:cNvSpPr txBox="1"/>
          <p:nvPr>
            <p:ph idx="1" type="body"/>
          </p:nvPr>
        </p:nvSpPr>
        <p:spPr>
          <a:xfrm>
            <a:off x="311700" y="1507250"/>
            <a:ext cx="8520600" cy="33495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Montserrat"/>
              <a:buChar char="●"/>
            </a:pPr>
            <a:r>
              <a:rPr lang="en-GB">
                <a:latin typeface="Montserrat"/>
                <a:ea typeface="Montserrat"/>
                <a:cs typeface="Montserrat"/>
                <a:sym typeface="Montserrat"/>
              </a:rPr>
              <a:t>Store a history of </a:t>
            </a:r>
            <a:r>
              <a:rPr b="1" lang="en-GB">
                <a:latin typeface="Montserrat"/>
                <a:ea typeface="Montserrat"/>
                <a:cs typeface="Montserrat"/>
                <a:sym typeface="Montserrat"/>
              </a:rPr>
              <a:t>100000</a:t>
            </a:r>
            <a:r>
              <a:rPr lang="en-GB">
                <a:latin typeface="Montserrat"/>
                <a:ea typeface="Montserrat"/>
                <a:cs typeface="Montserrat"/>
                <a:sym typeface="Montserrat"/>
              </a:rPr>
              <a:t> most recent trajectories (the states, actions, rewards and next states).</a:t>
            </a:r>
            <a:endParaRPr>
              <a:latin typeface="Montserrat"/>
              <a:ea typeface="Montserrat"/>
              <a:cs typeface="Montserrat"/>
              <a:sym typeface="Montserrat"/>
            </a:endParaRPr>
          </a:p>
          <a:p>
            <a:pPr indent="-342900" lvl="0" marL="457200" rtl="0" algn="l">
              <a:spcBef>
                <a:spcPts val="0"/>
              </a:spcBef>
              <a:spcAft>
                <a:spcPts val="0"/>
              </a:spcAft>
              <a:buSzPts val="1800"/>
              <a:buFont typeface="Montserrat"/>
              <a:buChar char="●"/>
            </a:pPr>
            <a:r>
              <a:rPr lang="en-GB">
                <a:latin typeface="Montserrat"/>
                <a:ea typeface="Montserrat"/>
                <a:cs typeface="Montserrat"/>
                <a:sym typeface="Montserrat"/>
              </a:rPr>
              <a:t>Draw random </a:t>
            </a:r>
            <a:r>
              <a:rPr lang="en-GB">
                <a:solidFill>
                  <a:srgbClr val="FF0000"/>
                </a:solidFill>
                <a:latin typeface="Montserrat"/>
                <a:ea typeface="Montserrat"/>
                <a:cs typeface="Montserrat"/>
                <a:sym typeface="Montserrat"/>
              </a:rPr>
              <a:t>minibatch of samples</a:t>
            </a:r>
            <a:r>
              <a:rPr lang="en-GB">
                <a:latin typeface="Montserrat"/>
                <a:ea typeface="Montserrat"/>
                <a:cs typeface="Montserrat"/>
                <a:sym typeface="Montserrat"/>
              </a:rPr>
              <a:t> from this history during training. This separates experience with learning, and thus </a:t>
            </a:r>
            <a:endParaRPr>
              <a:latin typeface="Montserrat"/>
              <a:ea typeface="Montserrat"/>
              <a:cs typeface="Montserrat"/>
              <a:sym typeface="Montserrat"/>
            </a:endParaRPr>
          </a:p>
          <a:p>
            <a:pPr indent="-342900" lvl="0" marL="457200" rtl="0" algn="l">
              <a:spcBef>
                <a:spcPts val="0"/>
              </a:spcBef>
              <a:spcAft>
                <a:spcPts val="0"/>
              </a:spcAft>
              <a:buSzPts val="1800"/>
              <a:buFont typeface="Montserrat"/>
              <a:buChar char="●"/>
            </a:pPr>
            <a:r>
              <a:rPr lang="en-GB">
                <a:latin typeface="Montserrat"/>
                <a:ea typeface="Montserrat"/>
                <a:cs typeface="Montserrat"/>
                <a:sym typeface="Montserrat"/>
              </a:rPr>
              <a:t>The purpose of experience replay is that it prevents the agent from learning from only recent experiences. </a:t>
            </a:r>
            <a:endParaRPr>
              <a:latin typeface="Montserrat"/>
              <a:ea typeface="Montserrat"/>
              <a:cs typeface="Montserrat"/>
              <a:sym typeface="Montserrat"/>
            </a:endParaRPr>
          </a:p>
          <a:p>
            <a:pPr indent="-342900" lvl="0" marL="457200" rtl="0" algn="l">
              <a:spcBef>
                <a:spcPts val="0"/>
              </a:spcBef>
              <a:spcAft>
                <a:spcPts val="0"/>
              </a:spcAft>
              <a:buSzPts val="1800"/>
              <a:buFont typeface="Montserrat"/>
              <a:buChar char="●"/>
            </a:pPr>
            <a:r>
              <a:rPr lang="en-GB">
                <a:latin typeface="Montserrat"/>
                <a:ea typeface="Montserrat"/>
                <a:cs typeface="Montserrat"/>
                <a:sym typeface="Montserrat"/>
              </a:rPr>
              <a:t>Thus, with better use of previous experience, and the </a:t>
            </a:r>
            <a:r>
              <a:rPr lang="en-GB">
                <a:solidFill>
                  <a:srgbClr val="FF0000"/>
                </a:solidFill>
                <a:latin typeface="Montserrat"/>
                <a:ea typeface="Montserrat"/>
                <a:cs typeface="Montserrat"/>
                <a:sym typeface="Montserrat"/>
              </a:rPr>
              <a:t>independence of data</a:t>
            </a:r>
            <a:r>
              <a:rPr lang="en-GB">
                <a:latin typeface="Montserrat"/>
                <a:ea typeface="Montserrat"/>
                <a:cs typeface="Montserrat"/>
                <a:sym typeface="Montserrat"/>
              </a:rPr>
              <a:t>, experience replay leads to better convergence.</a:t>
            </a:r>
            <a:endParaRPr>
              <a:latin typeface="Montserrat"/>
              <a:ea typeface="Montserrat"/>
              <a:cs typeface="Montserrat"/>
              <a:sym typeface="Montserrat"/>
            </a:endParaRPr>
          </a:p>
          <a:p>
            <a:pPr indent="0" lvl="0" marL="0" rtl="0" algn="l">
              <a:spcBef>
                <a:spcPts val="1600"/>
              </a:spcBef>
              <a:spcAft>
                <a:spcPts val="1600"/>
              </a:spcAft>
              <a:buNone/>
            </a:pPr>
            <a:r>
              <a:t/>
            </a:r>
            <a:endParaRPr>
              <a:latin typeface="Montserrat"/>
              <a:ea typeface="Montserrat"/>
              <a:cs typeface="Montserrat"/>
              <a:sym typeface="Montserrat"/>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